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EEEEEE"/>
    <a:srgbClr val="EFEFEF"/>
    <a:srgbClr val="F7F7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250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4758-E9C5-41F7-9447-7916AE0801E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7B46-2A44-467F-8DA8-EAEEE02EAE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9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9ECA-934E-4871-B7EC-EDA9E2A112C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2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baseline="0" dirty="0" smtClean="0"/>
              <a:t>Év elején minden település részére megállapításra kerül egy felhasználható keretösszeg, amiről tájékoztatjuk az adott kistelepülést. Elmondjuk, hogy az év folyamán a megyei könyvtár eddig az adott összegig tudja finanszírozni a rendezvényeit.</a:t>
            </a:r>
          </a:p>
          <a:p>
            <a:r>
              <a:rPr lang="hu-HU" baseline="0" dirty="0" smtClean="0"/>
              <a:t>A </a:t>
            </a:r>
            <a:r>
              <a:rPr lang="hu-HU" baseline="0" dirty="0" smtClean="0"/>
              <a:t>megyei könyvtár kizárólag kulturális programokat támogat. </a:t>
            </a:r>
          </a:p>
          <a:p>
            <a:r>
              <a:rPr lang="hu-HU" b="1" baseline="0" dirty="0" smtClean="0"/>
              <a:t>Író-olvasó </a:t>
            </a:r>
            <a:r>
              <a:rPr lang="hu-HU" baseline="0" dirty="0" smtClean="0"/>
              <a:t>találkozókat, </a:t>
            </a:r>
            <a:r>
              <a:rPr lang="hu-HU" b="1" baseline="0" dirty="0" smtClean="0"/>
              <a:t>könyvbemutatókat</a:t>
            </a:r>
            <a:r>
              <a:rPr lang="hu-HU" baseline="0" dirty="0" smtClean="0"/>
              <a:t>, </a:t>
            </a:r>
            <a:r>
              <a:rPr lang="hu-HU" b="1" baseline="0" dirty="0" smtClean="0"/>
              <a:t>megzenésített verses </a:t>
            </a:r>
            <a:r>
              <a:rPr lang="hu-HU" baseline="0" dirty="0" smtClean="0"/>
              <a:t>rendezvényeket, </a:t>
            </a:r>
            <a:r>
              <a:rPr lang="hu-HU" b="1" baseline="0" dirty="0" smtClean="0"/>
              <a:t>helyi hagyományőrző </a:t>
            </a:r>
            <a:r>
              <a:rPr lang="hu-HU" baseline="0" dirty="0" smtClean="0"/>
              <a:t>klubok előadásait amik </a:t>
            </a:r>
            <a:r>
              <a:rPr lang="hu-HU" b="1" baseline="0" dirty="0" smtClean="0"/>
              <a:t>helytörténeti</a:t>
            </a:r>
            <a:r>
              <a:rPr lang="hu-HU" baseline="0" dirty="0" smtClean="0"/>
              <a:t> értékkel bírnak, </a:t>
            </a:r>
          </a:p>
          <a:p>
            <a:r>
              <a:rPr lang="hu-HU" b="1" dirty="0" smtClean="0"/>
              <a:t>Amelyek valamilyen módon köthetők</a:t>
            </a:r>
            <a:r>
              <a:rPr lang="hu-HU" b="1" baseline="0" dirty="0" smtClean="0"/>
              <a:t> az irodalomhoz, a kultúrához. 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96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u="sng" dirty="0" smtClean="0"/>
              <a:t>Többlépcsős</a:t>
            </a:r>
            <a:r>
              <a:rPr lang="hu-HU" b="1" u="sng" baseline="0" dirty="0" smtClean="0"/>
              <a:t> gyakorlat:</a:t>
            </a:r>
            <a:endParaRPr lang="hu-HU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kaposvári kistérségbe tartozó települések a </a:t>
            </a:r>
            <a:r>
              <a:rPr lang="hu-HU" b="1" dirty="0" smtClean="0"/>
              <a:t>mi</a:t>
            </a:r>
            <a:r>
              <a:rPr lang="hu-HU" dirty="0" smtClean="0"/>
              <a:t> módszertanosainknak vagy közvetlenül nekem jelzik az igényüket.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AZONBAN </a:t>
            </a:r>
            <a:r>
              <a:rPr lang="hu-HU" dirty="0" smtClean="0"/>
              <a:t>A többi </a:t>
            </a:r>
            <a:r>
              <a:rPr lang="hu-HU" b="1" dirty="0" smtClean="0"/>
              <a:t>ellátási körzetbe </a:t>
            </a:r>
            <a:r>
              <a:rPr lang="hu-HU" dirty="0" smtClean="0"/>
              <a:t>tartozó </a:t>
            </a:r>
            <a:r>
              <a:rPr lang="hu-HU" dirty="0" smtClean="0"/>
              <a:t>településnek </a:t>
            </a:r>
            <a:r>
              <a:rPr lang="hu-HU" dirty="0" smtClean="0"/>
              <a:t>a területileg illetékes városi könyvtárnak kell jeleznie az igényét, </a:t>
            </a:r>
            <a:r>
              <a:rPr lang="hu-HU" dirty="0" smtClean="0"/>
              <a:t>vagyis az ott lévő módszertanos kollégának,</a:t>
            </a:r>
            <a:r>
              <a:rPr lang="hu-HU" baseline="0" dirty="0" smtClean="0"/>
              <a:t> ő</a:t>
            </a:r>
            <a:r>
              <a:rPr lang="hu-HU" dirty="0" smtClean="0"/>
              <a:t> </a:t>
            </a:r>
            <a:r>
              <a:rPr lang="hu-HU" dirty="0" smtClean="0"/>
              <a:t>gyűjti össze,</a:t>
            </a:r>
            <a:r>
              <a:rPr lang="hu-HU" baseline="0" dirty="0" smtClean="0"/>
              <a:t> bírálja </a:t>
            </a:r>
            <a:r>
              <a:rPr lang="hu-HU" baseline="0" dirty="0" smtClean="0"/>
              <a:t>el, </a:t>
            </a:r>
            <a:r>
              <a:rPr lang="hu-HU" b="1" baseline="0" dirty="0" smtClean="0"/>
              <a:t>differenciálja az igényeket</a:t>
            </a:r>
            <a:r>
              <a:rPr lang="hu-HU" baseline="0" dirty="0" smtClean="0"/>
              <a:t>, hiszen </a:t>
            </a:r>
            <a:r>
              <a:rPr lang="hu-HU" baseline="0" dirty="0" smtClean="0"/>
              <a:t>ő rendelkezik </a:t>
            </a:r>
            <a:r>
              <a:rPr lang="hu-HU" b="1" baseline="0" dirty="0" smtClean="0"/>
              <a:t>helyi </a:t>
            </a:r>
            <a:r>
              <a:rPr lang="hu-HU" b="1" baseline="0" dirty="0" smtClean="0"/>
              <a:t>ismeretekkel, ismeri a kistelepülési könyvtárak szerkezeti adottságait (befér egy rendezvény vagy nem…)</a:t>
            </a:r>
            <a:r>
              <a:rPr lang="hu-HU" baseline="0" dirty="0" smtClean="0"/>
              <a:t>, </a:t>
            </a:r>
            <a:r>
              <a:rPr lang="hu-HU" baseline="0" dirty="0" smtClean="0"/>
              <a:t>esetleg ő áll kapcsolatban a polgármesterrel….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u="sng" baseline="0" dirty="0" smtClean="0"/>
              <a:t>Ellátó központok:</a:t>
            </a:r>
            <a:r>
              <a:rPr lang="hu-HU" b="1" baseline="0" dirty="0" smtClean="0"/>
              <a:t> Balatonföldvár </a:t>
            </a:r>
            <a:r>
              <a:rPr lang="hu-HU" b="1" baseline="0" dirty="0" smtClean="0"/>
              <a:t>21, Barcs 32, Csurgó 19, Kadarkút 14, Lengyeltóti 16, Marcali 34, Tab 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+Kaposvár </a:t>
            </a:r>
            <a:r>
              <a:rPr lang="hu-HU" b="1" baseline="0" dirty="0" smtClean="0"/>
              <a:t>58</a:t>
            </a:r>
            <a:endParaRPr lang="hu-HU" b="1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80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Ennek a</a:t>
            </a:r>
            <a:r>
              <a:rPr lang="hu-HU" b="1" baseline="0" dirty="0" smtClean="0"/>
              <a:t> kiadványnak a célja </a:t>
            </a:r>
            <a:r>
              <a:rPr lang="hu-HU" baseline="0" dirty="0" smtClean="0"/>
              <a:t>a településeken megvalósítani kívánt rendezvények </a:t>
            </a:r>
            <a:r>
              <a:rPr lang="hu-HU" b="1" baseline="0" dirty="0" smtClean="0"/>
              <a:t>repertoárjának</a:t>
            </a:r>
            <a:r>
              <a:rPr lang="hu-HU" baseline="0" dirty="0" smtClean="0"/>
              <a:t> bővítése, </a:t>
            </a:r>
          </a:p>
          <a:p>
            <a:r>
              <a:rPr lang="hu-HU" baseline="0" dirty="0" smtClean="0"/>
              <a:t>és az előbb elhangzott elv (miszerint a </a:t>
            </a:r>
            <a:r>
              <a:rPr lang="hu-HU" b="1" baseline="0" dirty="0" smtClean="0"/>
              <a:t>kulturális programközvetítés </a:t>
            </a:r>
            <a:r>
              <a:rPr lang="hu-HU" baseline="0" dirty="0" smtClean="0"/>
              <a:t>a cél).</a:t>
            </a:r>
          </a:p>
          <a:p>
            <a:r>
              <a:rPr lang="hu-HU" baseline="0" dirty="0" smtClean="0"/>
              <a:t>A kiadványt elektronikusan </a:t>
            </a:r>
            <a:r>
              <a:rPr lang="hu-HU" b="1" baseline="0" dirty="0" smtClean="0"/>
              <a:t>eljuttatjuk</a:t>
            </a:r>
            <a:r>
              <a:rPr lang="hu-HU" baseline="0" dirty="0" smtClean="0"/>
              <a:t> a megye minden könyvtárába.</a:t>
            </a:r>
          </a:p>
          <a:p>
            <a:r>
              <a:rPr lang="hu-HU" b="1" u="sng" baseline="0" dirty="0" smtClean="0"/>
              <a:t>Tartalom</a:t>
            </a:r>
            <a:r>
              <a:rPr lang="hu-HU" u="sng" baseline="0" dirty="0" smtClean="0"/>
              <a:t>: </a:t>
            </a:r>
            <a:r>
              <a:rPr lang="hu-HU" dirty="0" smtClean="0"/>
              <a:t>A</a:t>
            </a:r>
            <a:r>
              <a:rPr lang="hu-HU" baseline="0" dirty="0" smtClean="0"/>
              <a:t> megyére kiterjedő</a:t>
            </a:r>
            <a:r>
              <a:rPr lang="hu-HU" dirty="0" smtClean="0"/>
              <a:t> egységes</a:t>
            </a:r>
            <a:r>
              <a:rPr lang="hu-HU" baseline="0" dirty="0" smtClean="0"/>
              <a:t> ajánlás az, hogy </a:t>
            </a:r>
            <a:r>
              <a:rPr lang="hu-HU" b="1" baseline="0" dirty="0" smtClean="0"/>
              <a:t>évente 3 alkalommal gyűjtjük össze</a:t>
            </a:r>
            <a:r>
              <a:rPr lang="hu-HU" baseline="0" dirty="0" smtClean="0"/>
              <a:t> a rendezvényes igényeket. </a:t>
            </a:r>
          </a:p>
          <a:p>
            <a:r>
              <a:rPr lang="hu-HU" baseline="0" dirty="0" smtClean="0"/>
              <a:t>	</a:t>
            </a:r>
            <a:r>
              <a:rPr lang="hu-HU" b="1" baseline="0" dirty="0" smtClean="0"/>
              <a:t>1. minden év januárjában június 31-ig </a:t>
            </a:r>
            <a:r>
              <a:rPr lang="hu-HU" baseline="0" dirty="0" smtClean="0"/>
              <a:t>terjedő időszakra vonatkozóan kérjük be a megvalósítani kívánt rendezvényeket,</a:t>
            </a:r>
          </a:p>
          <a:p>
            <a:r>
              <a:rPr lang="hu-HU" baseline="0" dirty="0" smtClean="0"/>
              <a:t>	</a:t>
            </a:r>
            <a:r>
              <a:rPr lang="hu-HU" b="1" baseline="0" dirty="0" smtClean="0"/>
              <a:t>2. Júniusban az augusztus 31-ig,</a:t>
            </a:r>
          </a:p>
          <a:p>
            <a:r>
              <a:rPr lang="hu-HU" b="1" baseline="0" dirty="0" smtClean="0"/>
              <a:t>	3. augusztusban az év végéig tervezett programokat.</a:t>
            </a:r>
          </a:p>
          <a:p>
            <a:r>
              <a:rPr lang="hu-HU" b="1" baseline="0" dirty="0" smtClean="0"/>
              <a:t>De a rendezvény előtt minimum 2 hónappal.</a:t>
            </a:r>
          </a:p>
          <a:p>
            <a:r>
              <a:rPr lang="hu-HU" b="1" baseline="0" dirty="0" smtClean="0"/>
              <a:t>Persze ez nem mindig így történik…</a:t>
            </a:r>
          </a:p>
          <a:p>
            <a:r>
              <a:rPr lang="hu-HU" b="1" baseline="0" dirty="0" smtClean="0"/>
              <a:t>Csakis </a:t>
            </a:r>
            <a:r>
              <a:rPr lang="hu-HU" b="1" baseline="0" dirty="0" smtClean="0"/>
              <a:t>olyan programokat kínálunk ebben</a:t>
            </a:r>
            <a:r>
              <a:rPr lang="hu-HU" baseline="0" dirty="0" smtClean="0"/>
              <a:t>, amelyek már </a:t>
            </a:r>
            <a:r>
              <a:rPr lang="hu-HU" b="1" baseline="0" dirty="0" smtClean="0"/>
              <a:t>jól beváltak</a:t>
            </a:r>
            <a:r>
              <a:rPr lang="hu-HU" baseline="0" dirty="0" smtClean="0"/>
              <a:t>, és ezzel kapcsolatban </a:t>
            </a:r>
            <a:r>
              <a:rPr lang="hu-HU" b="1" baseline="0" dirty="0" smtClean="0"/>
              <a:t>pozitív tapasztalatok </a:t>
            </a:r>
            <a:r>
              <a:rPr lang="hu-HU" baseline="0" dirty="0" smtClean="0"/>
              <a:t>vannak a megyében.</a:t>
            </a:r>
          </a:p>
          <a:p>
            <a:r>
              <a:rPr lang="hu-HU" baseline="0" dirty="0" smtClean="0"/>
              <a:t>Felosztása: gyerek, felnőtt, tájékoztató, író-olvasó találkozók.</a:t>
            </a:r>
          </a:p>
          <a:p>
            <a:r>
              <a:rPr lang="hu-HU" b="1" baseline="0" dirty="0" smtClean="0"/>
              <a:t>A kiadvány folyamatos frissítése szükséges</a:t>
            </a:r>
            <a:r>
              <a:rPr lang="hu-HU" b="0" baseline="0" dirty="0" smtClean="0"/>
              <a:t>, mivel mindig vannak kedvelt előadók, de ha már körbejárták a megyét, akkor a település újat szeretne.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Egy-egy ajánló felépítése: </a:t>
            </a:r>
            <a:r>
              <a:rPr lang="hu-HU" b="0" baseline="0" dirty="0" smtClean="0"/>
              <a:t>rövid bemutatás után a kapcsolattartási adatok találhatók, akinek van URL címet is beszerkesztettünk, annak érdekében, hogy ha valaki bővebben szeretne tájékozódni, akkor azt egyszerűen egy másolással megtehesse. +Körülbelüli tiszteletdíj összege.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Persze lehetőség van a kiadványban </a:t>
            </a:r>
            <a:r>
              <a:rPr lang="hu-HU" b="1" baseline="0" dirty="0" smtClean="0"/>
              <a:t>nem szereplő előadók meghívására </a:t>
            </a:r>
            <a:r>
              <a:rPr lang="hu-HU" b="0" baseline="0" dirty="0" smtClean="0"/>
              <a:t>is, de </a:t>
            </a:r>
            <a:r>
              <a:rPr lang="hu-HU" b="1" baseline="0" dirty="0" smtClean="0"/>
              <a:t>minden egyes esetben mérlegeljük</a:t>
            </a:r>
            <a:r>
              <a:rPr lang="hu-HU" b="0" baseline="0" dirty="0" smtClean="0"/>
              <a:t>, hogy a kulturális céloknak megfelel-e.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9ECA-934E-4871-B7EC-EDA9E2A112C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13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Ahogy az elején</a:t>
            </a:r>
            <a:r>
              <a:rPr lang="hu-HU" baseline="0" dirty="0" smtClean="0"/>
              <a:t> elmondtam a megyei rendezvényes keret településre lebontva adja meg a keretösszeget.</a:t>
            </a:r>
          </a:p>
          <a:p>
            <a:r>
              <a:rPr lang="hu-HU" baseline="0" dirty="0" smtClean="0"/>
              <a:t>A kellő áttekintés miatt további bontás, azaz </a:t>
            </a:r>
            <a:r>
              <a:rPr lang="hu-HU" b="1" baseline="0" dirty="0" smtClean="0"/>
              <a:t>szorzás</a:t>
            </a:r>
            <a:r>
              <a:rPr lang="hu-HU" baseline="0" dirty="0" smtClean="0"/>
              <a:t> szükséges, az adott körzet által ellátott kistelepülések számától függően. </a:t>
            </a:r>
          </a:p>
          <a:p>
            <a:r>
              <a:rPr lang="hu-HU" baseline="0" dirty="0" smtClean="0"/>
              <a:t>Így 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kalkulálunk </a:t>
            </a:r>
            <a:r>
              <a:rPr lang="hu-HU" baseline="0" dirty="0" smtClean="0"/>
              <a:t>egy </a:t>
            </a:r>
            <a:r>
              <a:rPr lang="hu-HU" b="1" baseline="0" dirty="0" smtClean="0"/>
              <a:t>rendelkezésre állási összeget</a:t>
            </a:r>
            <a:r>
              <a:rPr lang="hu-HU" b="0" baseline="0" dirty="0" smtClean="0"/>
              <a:t>. </a:t>
            </a:r>
          </a:p>
          <a:p>
            <a:r>
              <a:rPr lang="hu-HU" b="1" baseline="0" dirty="0" smtClean="0"/>
              <a:t>Legelső lépés a beérkezett igény rögzítése (időpont, előadó, település) – ezáltal a település is rögzítve van, aki „elköltötte” a pénzét.</a:t>
            </a:r>
            <a:endParaRPr lang="hu-HU" b="0" baseline="0" dirty="0" smtClean="0"/>
          </a:p>
          <a:p>
            <a:r>
              <a:rPr lang="hu-HU" b="0" baseline="0" dirty="0" smtClean="0"/>
              <a:t>A táblázat segítségével jól nyomon követhetők</a:t>
            </a:r>
            <a:r>
              <a:rPr lang="hu-HU" baseline="0" dirty="0" smtClean="0"/>
              <a:t> a </a:t>
            </a:r>
            <a:r>
              <a:rPr lang="hu-HU" b="1" baseline="0" dirty="0" smtClean="0"/>
              <a:t>szervezési-</a:t>
            </a:r>
            <a:r>
              <a:rPr lang="hu-HU" baseline="0" dirty="0" smtClean="0"/>
              <a:t>, </a:t>
            </a:r>
            <a:r>
              <a:rPr lang="hu-HU" b="1" baseline="0" dirty="0" smtClean="0"/>
              <a:t>egyeztetési lépések</a:t>
            </a:r>
            <a:r>
              <a:rPr lang="hu-HU" baseline="0" dirty="0" smtClean="0"/>
              <a:t>, </a:t>
            </a:r>
            <a:r>
              <a:rPr lang="hu-HU" b="1" baseline="0" dirty="0" smtClean="0"/>
              <a:t>szerződés aláírásának fázisai, majd a számla beérkezése</a:t>
            </a:r>
            <a:r>
              <a:rPr lang="hu-HU" baseline="0" dirty="0" smtClean="0"/>
              <a:t>, illetve egyéb </a:t>
            </a:r>
            <a:r>
              <a:rPr lang="hu-HU" b="1" baseline="0" dirty="0" smtClean="0"/>
              <a:t>felmerülő költségek (Artisjus) szükségessége, </a:t>
            </a:r>
            <a:r>
              <a:rPr lang="hu-HU" baseline="0" dirty="0" smtClean="0"/>
              <a:t>valamint az </a:t>
            </a:r>
            <a:r>
              <a:rPr lang="hu-HU" b="1" baseline="0" dirty="0" smtClean="0"/>
              <a:t>utómunkálatok</a:t>
            </a:r>
            <a:r>
              <a:rPr lang="hu-HU" baseline="0" dirty="0" smtClean="0"/>
              <a:t> könnyítésére a </a:t>
            </a:r>
            <a:r>
              <a:rPr lang="hu-HU" b="1" baseline="0" dirty="0" smtClean="0"/>
              <a:t>statisztikai adatszolgáltatáshoz </a:t>
            </a:r>
            <a:r>
              <a:rPr lang="hu-HU" baseline="0" dirty="0" smtClean="0"/>
              <a:t>szükséges adatok is ide kerülnek rögzítésre.  </a:t>
            </a:r>
          </a:p>
          <a:p>
            <a:r>
              <a:rPr lang="hu-HU" b="1" baseline="0" dirty="0" smtClean="0"/>
              <a:t>A FINANSZÍROZÁSI KERETBŐL FIZETETT RENDEZVÉNYEKKEL KAPCSOLATBAN SZERZŐDÉSKÖTÉSI JOGKÖRE KIZÁRÓLAGOSAN A MEGYEI KÖNYVTÁRNAK VAN!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01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</a:t>
            </a:r>
            <a:r>
              <a:rPr lang="hu-HU" baseline="0" dirty="0" smtClean="0"/>
              <a:t> nagyobb volumenű, </a:t>
            </a:r>
            <a:r>
              <a:rPr lang="hu-HU" b="1" baseline="0" dirty="0" smtClean="0"/>
              <a:t>könyvtárhoz, könyvkultúrához </a:t>
            </a:r>
            <a:r>
              <a:rPr lang="hu-HU" baseline="0" dirty="0" smtClean="0"/>
              <a:t>kapcsolható rendezvénysorozatra felhívjuk a figyelmet.</a:t>
            </a:r>
          </a:p>
          <a:p>
            <a:r>
              <a:rPr lang="hu-HU" b="1" baseline="0" dirty="0" smtClean="0"/>
              <a:t>Tájékoztatunk</a:t>
            </a:r>
            <a:r>
              <a:rPr lang="hu-HU" baseline="0" dirty="0" smtClean="0"/>
              <a:t>, hogy ez… lesz, </a:t>
            </a:r>
            <a:r>
              <a:rPr lang="hu-HU" b="1" baseline="0" dirty="0" smtClean="0"/>
              <a:t>vegyen részt benne </a:t>
            </a:r>
            <a:r>
              <a:rPr lang="hu-HU" baseline="0" dirty="0" smtClean="0"/>
              <a:t>a település könyvtára</a:t>
            </a:r>
            <a:r>
              <a:rPr lang="hu-HU" baseline="0" dirty="0" smtClean="0"/>
              <a:t>. </a:t>
            </a:r>
            <a:r>
              <a:rPr lang="hu-HU" b="1" baseline="0" dirty="0" smtClean="0"/>
              <a:t>Alternatívákat programlehetőségeket </a:t>
            </a:r>
            <a:r>
              <a:rPr lang="hu-HU" baseline="0" dirty="0" smtClean="0"/>
              <a:t>ajánlunk, amit ha akar a saját települése képére formálhat!</a:t>
            </a:r>
            <a:endParaRPr lang="hu-HU" b="1" baseline="0" dirty="0" smtClean="0"/>
          </a:p>
          <a:p>
            <a:r>
              <a:rPr lang="hu-HU" b="1" baseline="0" dirty="0" smtClean="0"/>
              <a:t>Az </a:t>
            </a:r>
            <a:r>
              <a:rPr lang="hu-HU" b="1" baseline="0" dirty="0" smtClean="0"/>
              <a:t>Országos Könyvtári Napoknál a részvételt erősen ajánljuk! </a:t>
            </a:r>
          </a:p>
          <a:p>
            <a:r>
              <a:rPr lang="hu-HU" b="1" baseline="0" dirty="0" smtClean="0"/>
              <a:t>Ilyenkor a keretüket még fel nem használt településeknek felhívjuk a figyelmét, hogy az adott rendezvénysorozat időszaka alatt kérjen finanszírozott </a:t>
            </a:r>
            <a:r>
              <a:rPr lang="hu-HU" b="1" baseline="0" dirty="0" smtClean="0"/>
              <a:t>programot.</a:t>
            </a:r>
            <a:endParaRPr lang="hu-HU" b="1" baseline="0" dirty="0" smtClean="0"/>
          </a:p>
          <a:p>
            <a:r>
              <a:rPr lang="hu-HU" b="1" baseline="0" dirty="0" smtClean="0"/>
              <a:t>A kiegészítő feladatokat </a:t>
            </a:r>
            <a:r>
              <a:rPr lang="hu-HU" b="0" baseline="0" dirty="0" smtClean="0"/>
              <a:t>a módszertanosok és én végezzük el (rendezvény regisztrálása az országos honlapra…).</a:t>
            </a:r>
          </a:p>
          <a:p>
            <a:endParaRPr lang="hu-HU" b="0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05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54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Sajnos a tapasztalataink szerint sok helyen nehézkes</a:t>
            </a:r>
            <a:r>
              <a:rPr lang="hu-HU" baseline="0" dirty="0" smtClean="0"/>
              <a:t> az évi </a:t>
            </a:r>
            <a:r>
              <a:rPr lang="hu-HU" b="1" baseline="0" dirty="0" smtClean="0"/>
              <a:t>4 rendezvény </a:t>
            </a:r>
            <a:r>
              <a:rPr lang="hu-HU" baseline="0" dirty="0" smtClean="0"/>
              <a:t>megtartása, de a magasabb számú megvalósulás miatt elmondjuk, hogy a</a:t>
            </a:r>
          </a:p>
          <a:p>
            <a:r>
              <a:rPr lang="hu-HU" sz="1200" b="1" dirty="0" smtClean="0"/>
              <a:t>Foglalkozások (gyermek, felnőtt, könyvtárhasználati, könyvtárbemutató)</a:t>
            </a:r>
            <a:r>
              <a:rPr lang="hu-HU" sz="1200" b="1" baseline="0" dirty="0" smtClean="0"/>
              <a:t> valamint a</a:t>
            </a:r>
            <a:r>
              <a:rPr lang="hu-HU" sz="1200" b="1" dirty="0" smtClean="0"/>
              <a:t> tanfolyamok (internet), </a:t>
            </a:r>
          </a:p>
          <a:p>
            <a:r>
              <a:rPr lang="hu-HU" sz="1200" b="1" dirty="0" smtClean="0"/>
              <a:t>klubok tartása (olvasóklub, helytörténeti kutató klub) mind programnak számítanak</a:t>
            </a:r>
            <a:r>
              <a:rPr lang="hu-HU" sz="1200" b="1" dirty="0" smtClean="0"/>
              <a:t>. Ösztönözni</a:t>
            </a:r>
            <a:r>
              <a:rPr lang="hu-HU" sz="1200" b="1" baseline="0" dirty="0" smtClean="0"/>
              <a:t> </a:t>
            </a:r>
            <a:r>
              <a:rPr lang="hu-HU" sz="1200" b="0" baseline="0" dirty="0" smtClean="0"/>
              <a:t>próbáljuk a könyvtárosokat, hogy alakítsanak ki olyan</a:t>
            </a:r>
            <a:r>
              <a:rPr lang="hu-HU" sz="1200" b="1" baseline="0" dirty="0" smtClean="0"/>
              <a:t> olvasói kört, </a:t>
            </a:r>
            <a:r>
              <a:rPr lang="hu-HU" sz="1200" b="0" baseline="0" dirty="0" smtClean="0"/>
              <a:t>ahol a könyvtárat </a:t>
            </a:r>
            <a:r>
              <a:rPr lang="hu-HU" sz="1200" b="1" baseline="0" dirty="0" smtClean="0"/>
              <a:t>közösségi térként </a:t>
            </a:r>
            <a:r>
              <a:rPr lang="hu-HU" sz="1200" b="0" baseline="0" dirty="0" smtClean="0"/>
              <a:t>használhatják.</a:t>
            </a:r>
            <a:endParaRPr lang="hu-HU" sz="1200" b="0" dirty="0" smtClean="0"/>
          </a:p>
          <a:p>
            <a:r>
              <a:rPr lang="hu-HU" sz="1200" b="1" dirty="0" smtClean="0"/>
              <a:t>A </a:t>
            </a:r>
            <a:r>
              <a:rPr lang="hu-HU" sz="1200" b="1" dirty="0" smtClean="0"/>
              <a:t>céljaink </a:t>
            </a:r>
            <a:r>
              <a:rPr lang="hu-HU" sz="1200" b="1" baseline="0" dirty="0" smtClean="0"/>
              <a:t>elérése sokszor nehéz, ennek néhány okát </a:t>
            </a:r>
            <a:r>
              <a:rPr lang="hu-HU" sz="1200" b="0" baseline="0" dirty="0" smtClean="0"/>
              <a:t>szeretném megemlíteni</a:t>
            </a:r>
            <a:r>
              <a:rPr lang="hu-HU" sz="1200" b="1" baseline="0" dirty="0" smtClean="0"/>
              <a:t>: a könyvtárosok gyors fluktuációját, gyakorlatlanság, képzetlensége, az információáramlás akadozása (email címek változása, nem a könyvtár címének használata, váltás esetén nem megfelelő átadása</a:t>
            </a:r>
            <a:r>
              <a:rPr lang="hu-HU" sz="1200" b="1" baseline="0" dirty="0" smtClean="0"/>
              <a:t>)</a:t>
            </a:r>
            <a:endParaRPr lang="hu-HU" sz="1200" b="0" baseline="0" dirty="0" smtClean="0"/>
          </a:p>
          <a:p>
            <a:r>
              <a:rPr lang="hu-HU" sz="1200" b="0" baseline="0" dirty="0" smtClean="0"/>
              <a:t>Valamint a nehézségek </a:t>
            </a:r>
            <a:r>
              <a:rPr lang="hu-HU" sz="1200" b="1" baseline="0" dirty="0" smtClean="0"/>
              <a:t>további okai </a:t>
            </a:r>
            <a:r>
              <a:rPr lang="hu-HU" sz="1200" b="0" baseline="0" dirty="0" smtClean="0"/>
              <a:t>lehetnek </a:t>
            </a:r>
            <a:r>
              <a:rPr lang="hu-HU" sz="1200" b="1" baseline="0" dirty="0" smtClean="0"/>
              <a:t>Somogy megyei </a:t>
            </a:r>
            <a:r>
              <a:rPr lang="hu-HU" sz="1200" b="1" baseline="0" dirty="0" err="1" smtClean="0"/>
              <a:t>társadalomföldrajzi</a:t>
            </a:r>
            <a:r>
              <a:rPr lang="hu-HU" sz="1200" b="1" baseline="0" dirty="0" smtClean="0"/>
              <a:t> </a:t>
            </a:r>
            <a:r>
              <a:rPr lang="hu-HU" sz="1200" b="0" baseline="0" dirty="0" smtClean="0"/>
              <a:t>adottságai is. (Aprófalvas térség, infrastruktúra hiánya, elvándorlás, elöregedés, munkanélküliség, alulképzettség…</a:t>
            </a:r>
            <a:endParaRPr lang="hu-HU" sz="1200" b="0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B46-2A44-467F-8DA8-EAEEE02EAED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93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14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5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6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74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0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1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0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46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2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6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3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2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1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81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0D010-EBD9-4934-A8EA-C6C34F26232E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61BC2D-71CC-459D-817F-E014D7123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6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14918" y="496637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Palkó </a:t>
            </a:r>
            <a:r>
              <a:rPr lang="hu-HU" sz="32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J</a:t>
            </a:r>
            <a:r>
              <a:rPr lang="hu-HU" sz="32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udit</a:t>
            </a:r>
          </a:p>
          <a:p>
            <a:pPr algn="r"/>
            <a:r>
              <a:rPr lang="hu-HU" sz="2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Takáts Gyula Megyei és Városi Könyvtár </a:t>
            </a:r>
          </a:p>
          <a:p>
            <a:pPr algn="r"/>
            <a:r>
              <a:rPr lang="hu-HU" sz="2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2015. </a:t>
            </a:r>
            <a:r>
              <a:rPr lang="hu-HU" sz="2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hu-HU" sz="2400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ovember 11.</a:t>
            </a:r>
            <a:endParaRPr lang="hu-HU" sz="2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39955" y="1706855"/>
            <a:ext cx="7160654" cy="35080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 könyvtári programok</a:t>
            </a:r>
            <a:b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koordinálása</a:t>
            </a:r>
            <a:b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Somogy megyében</a:t>
            </a:r>
            <a:br>
              <a:rPr lang="hu-HU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hu-HU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4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15836" y="1828800"/>
            <a:ext cx="7869382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hu-HU" sz="2400" b="1" dirty="0" smtClean="0"/>
              <a:t>Somogy megyében ez az összehangolt programszervezési gyakorlat jól működő </a:t>
            </a:r>
            <a:r>
              <a:rPr lang="hu-HU" sz="2400" b="1" dirty="0" smtClean="0"/>
              <a:t>rendszer </a:t>
            </a:r>
            <a:r>
              <a:rPr lang="hu-HU" sz="2400" b="1" dirty="0" smtClean="0"/>
              <a:t>kialakulását eredményezte.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07127" y="339436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Köszönöm a figyelmet!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6070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087762" y="1607310"/>
            <a:ext cx="8103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/>
              <a:t>A</a:t>
            </a:r>
            <a:r>
              <a:rPr lang="hu-HU" sz="2800" dirty="0" smtClean="0"/>
              <a:t> </a:t>
            </a:r>
            <a:r>
              <a:rPr lang="hu-HU" sz="2800" b="1" dirty="0" smtClean="0"/>
              <a:t>Takáts </a:t>
            </a:r>
            <a:r>
              <a:rPr lang="hu-HU" sz="2800" b="1" dirty="0"/>
              <a:t>Gyula Megyei és Városi </a:t>
            </a:r>
            <a:r>
              <a:rPr lang="hu-HU" sz="2800" b="1" dirty="0" smtClean="0"/>
              <a:t>Könyvtáron</a:t>
            </a:r>
            <a:r>
              <a:rPr lang="hu-HU" sz="2800" dirty="0" smtClean="0"/>
              <a:t> keresztül</a:t>
            </a:r>
            <a:r>
              <a:rPr lang="hu-HU" sz="2800" b="1" dirty="0" smtClean="0"/>
              <a:t> </a:t>
            </a:r>
            <a:r>
              <a:rPr lang="hu-HU" sz="2800" dirty="0" smtClean="0"/>
              <a:t>a </a:t>
            </a:r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Könyvtárellátási Szolgáltató Rendszerhez</a:t>
            </a:r>
          </a:p>
          <a:p>
            <a:pPr algn="ctr"/>
            <a:endParaRPr lang="hu-HU" sz="2800" b="1" dirty="0" smtClean="0"/>
          </a:p>
          <a:p>
            <a:pPr algn="ctr"/>
            <a:r>
              <a:rPr lang="hu-HU" sz="2800" b="1" dirty="0" smtClean="0"/>
              <a:t>tartozó</a:t>
            </a:r>
            <a:r>
              <a:rPr lang="hu-HU" sz="2800" dirty="0" smtClean="0"/>
              <a:t> </a:t>
            </a:r>
            <a:r>
              <a:rPr lang="hu-HU" sz="2800" b="1" dirty="0" smtClean="0"/>
              <a:t>217</a:t>
            </a:r>
            <a:r>
              <a:rPr lang="hu-HU" sz="2800" dirty="0" smtClean="0"/>
              <a:t> </a:t>
            </a:r>
            <a:r>
              <a:rPr lang="hu-HU" sz="2800" b="1" dirty="0" smtClean="0"/>
              <a:t>települési </a:t>
            </a:r>
            <a:r>
              <a:rPr lang="hu-HU" sz="2800" b="1" dirty="0" smtClean="0"/>
              <a:t>könyvtárnak </a:t>
            </a:r>
            <a:r>
              <a:rPr lang="hu-HU" sz="2800" dirty="0" smtClean="0"/>
              <a:t>lehetősége </a:t>
            </a:r>
            <a:r>
              <a:rPr lang="hu-HU" sz="2800" dirty="0" smtClean="0"/>
              <a:t>van </a:t>
            </a:r>
            <a:r>
              <a:rPr lang="hu-HU" sz="2800" dirty="0" smtClean="0"/>
              <a:t>kulturális rendezvény </a:t>
            </a:r>
            <a:r>
              <a:rPr lang="hu-HU" sz="2800" dirty="0" smtClean="0"/>
              <a:t>igénylésére az </a:t>
            </a:r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év elején meghatározott keretösszeg erejéig.</a:t>
            </a:r>
            <a:r>
              <a:rPr lang="hu-HU" sz="2200" dirty="0" smtClean="0"/>
              <a:t> </a:t>
            </a:r>
            <a:endParaRPr lang="hu-HU" sz="2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800558" y="1068701"/>
            <a:ext cx="8677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/>
              <a:t>Finanszírozott rendezvények Somogy megyében</a:t>
            </a:r>
            <a:r>
              <a:rPr lang="hu-HU" sz="3200" u="sng" dirty="0"/>
              <a:t> 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23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3" y="689548"/>
            <a:ext cx="4282120" cy="522147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289176" y="689548"/>
            <a:ext cx="61675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A </a:t>
            </a:r>
            <a:r>
              <a:rPr lang="hu-HU" sz="2400" b="1" dirty="0" smtClean="0"/>
              <a:t>Somogy megyében </a:t>
            </a:r>
            <a:r>
              <a:rPr lang="hu-HU" sz="2400" dirty="0" smtClean="0"/>
              <a:t>a </a:t>
            </a:r>
            <a:r>
              <a:rPr lang="hu-HU" sz="2400" b="1" dirty="0" smtClean="0"/>
              <a:t>megyei </a:t>
            </a:r>
            <a:r>
              <a:rPr lang="hu-HU" sz="2400" b="1" dirty="0" smtClean="0"/>
              <a:t>könyvtár </a:t>
            </a:r>
            <a:r>
              <a:rPr lang="hu-HU" sz="2400" dirty="0" smtClean="0"/>
              <a:t>által </a:t>
            </a:r>
            <a:r>
              <a:rPr lang="hu-HU" sz="2400" dirty="0"/>
              <a:t>finanszírozott </a:t>
            </a:r>
            <a:r>
              <a:rPr lang="hu-HU" sz="2400" dirty="0" smtClean="0"/>
              <a:t>programok </a:t>
            </a:r>
            <a:r>
              <a:rPr lang="hu-HU" sz="2400" dirty="0"/>
              <a:t>szervezése </a:t>
            </a:r>
            <a:endParaRPr lang="hu-HU" sz="2400" dirty="0" smtClean="0"/>
          </a:p>
          <a:p>
            <a:pPr algn="ctr"/>
            <a:r>
              <a:rPr lang="hu-HU" sz="2400" b="1" dirty="0" smtClean="0"/>
              <a:t>többlépcsős </a:t>
            </a:r>
            <a:r>
              <a:rPr lang="hu-HU" sz="2400" b="1" dirty="0"/>
              <a:t>gyakorlat </a:t>
            </a:r>
            <a:r>
              <a:rPr lang="hu-HU" sz="2400" dirty="0"/>
              <a:t>alapján zajlik.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sz="2400" dirty="0" smtClean="0"/>
              <a:t>Munkámat </a:t>
            </a:r>
            <a:r>
              <a:rPr lang="hu-HU" sz="2400" dirty="0" smtClean="0"/>
              <a:t>a </a:t>
            </a:r>
            <a:r>
              <a:rPr lang="hu-HU" sz="2400" b="1" dirty="0" smtClean="0"/>
              <a:t>7 ellátási körzetben  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7 kistelepülési </a:t>
            </a:r>
            <a:r>
              <a:rPr lang="hu-HU" sz="2400" b="1" dirty="0" smtClean="0"/>
              <a:t>módszertanos </a:t>
            </a:r>
          </a:p>
          <a:p>
            <a:pPr algn="ctr"/>
            <a:r>
              <a:rPr lang="hu-HU" sz="2400" b="1" dirty="0" smtClean="0"/>
              <a:t>kolléga </a:t>
            </a:r>
            <a:r>
              <a:rPr lang="hu-HU" sz="2400" b="1" dirty="0" smtClean="0"/>
              <a:t>segíti</a:t>
            </a:r>
            <a:r>
              <a:rPr lang="hu-HU" sz="2400" dirty="0" smtClean="0"/>
              <a:t>.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b="1" dirty="0"/>
              <a:t>Az ellátási körzeten belül van mód differenciálásra. </a:t>
            </a:r>
            <a:endParaRPr lang="hu-HU" sz="2400" b="1" dirty="0" smtClean="0"/>
          </a:p>
          <a:p>
            <a:pPr algn="ctr"/>
            <a:endParaRPr lang="hu-HU" sz="2400" b="1" dirty="0" smtClean="0"/>
          </a:p>
          <a:p>
            <a:pPr algn="ctr"/>
            <a:r>
              <a:rPr lang="hu-HU" sz="2400" b="1" dirty="0" smtClean="0"/>
              <a:t>Célunk, </a:t>
            </a:r>
            <a:r>
              <a:rPr lang="hu-HU" sz="2400" b="1" dirty="0"/>
              <a:t>hogy mindenhová jusson rendezvény</a:t>
            </a:r>
            <a:r>
              <a:rPr lang="hu-HU" sz="2400" b="1" dirty="0" smtClean="0"/>
              <a:t>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32446" y="5911027"/>
            <a:ext cx="387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Somogy megye ellátási körzetei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14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882" y="260891"/>
            <a:ext cx="4028028" cy="56500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38" y="260891"/>
            <a:ext cx="3864061" cy="54905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940" y="1206932"/>
            <a:ext cx="3975011" cy="554900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020036" y="745267"/>
            <a:ext cx="402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Rendezvényes ötletbörze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1535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1987101"/>
            <a:ext cx="10764806" cy="4773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0" y="3020258"/>
            <a:ext cx="11876484" cy="8572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986618" y="3342691"/>
            <a:ext cx="904461" cy="5068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4829" y="1650385"/>
            <a:ext cx="10764806" cy="369332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593" y="3342691"/>
            <a:ext cx="491363" cy="506902"/>
          </a:xfrm>
          <a:prstGeom prst="rect">
            <a:avLst/>
          </a:prstGeom>
          <a:noFill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90" y="4000609"/>
            <a:ext cx="11876484" cy="217482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234" y="4032389"/>
            <a:ext cx="487722" cy="174252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486" y="5891132"/>
            <a:ext cx="687206" cy="1555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66950" y="93345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Finanszírozás koordinálása</a:t>
            </a:r>
          </a:p>
          <a:p>
            <a:pPr algn="ctr"/>
            <a:r>
              <a:rPr lang="hu-HU" sz="2400" b="1" dirty="0" smtClean="0"/>
              <a:t>Excel táblázat segítségével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5774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6727" y="1136073"/>
            <a:ext cx="77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Csatlakozás az országos rendezvénysorozatokhoz</a:t>
            </a:r>
            <a:endParaRPr lang="hu-HU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3657600" y="2201247"/>
            <a:ext cx="6151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400" b="1" dirty="0" smtClean="0"/>
              <a:t>Országos </a:t>
            </a:r>
            <a:r>
              <a:rPr lang="hu-HU" sz="2400" b="1" dirty="0"/>
              <a:t>Könyvtári </a:t>
            </a:r>
            <a:r>
              <a:rPr lang="hu-HU" sz="2400" b="1" dirty="0" smtClean="0"/>
              <a:t>Napok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400" b="1" dirty="0" smtClean="0"/>
              <a:t>Internet Fiesta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400" b="1" dirty="0"/>
              <a:t>Ünnepi </a:t>
            </a:r>
            <a:r>
              <a:rPr lang="hu-HU" sz="2400" b="1" dirty="0" smtClean="0"/>
              <a:t>Könyvhét, </a:t>
            </a:r>
            <a:r>
              <a:rPr lang="hu-HU" sz="2400" b="1" dirty="0"/>
              <a:t>Gyermekkönyvnapok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400" b="1" dirty="0" smtClean="0"/>
              <a:t>Téli Gyermekkönyvhét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u-HU" sz="2400" b="1" dirty="0"/>
              <a:t>Ars </a:t>
            </a:r>
            <a:r>
              <a:rPr lang="hu-HU" sz="2400" b="1" dirty="0" err="1"/>
              <a:t>Sacra</a:t>
            </a:r>
            <a:r>
              <a:rPr lang="hu-HU" sz="2400" b="1" dirty="0"/>
              <a:t> </a:t>
            </a:r>
            <a:r>
              <a:rPr lang="hu-HU" sz="2400" b="1" dirty="0" smtClean="0"/>
              <a:t>Fesztivál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52" y="710911"/>
            <a:ext cx="4368892" cy="54405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645" y="710911"/>
            <a:ext cx="4315831" cy="54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1077584"/>
            <a:ext cx="5153891" cy="39845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3" y="1995797"/>
            <a:ext cx="5297632" cy="39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35382" y="1163782"/>
            <a:ext cx="658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Módszertani háttér biztosítása: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37152" y="2141946"/>
            <a:ext cx="7977367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hu-HU" sz="2400" dirty="0" smtClean="0"/>
              <a:t>A finanszírozott és az országos programsorozatokhoz kapcsolt rendezvények szervezésén, ellenőrzésén kívül fontos feladatunk a </a:t>
            </a:r>
            <a:r>
              <a:rPr lang="hu-HU" sz="2400" b="1" dirty="0" smtClean="0"/>
              <a:t>további könyvtári rendezvények megvalósításában nyújtott segítség.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60912" y="4389701"/>
            <a:ext cx="6729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Tájékoztatni a kistelepülési könyvtárost, hogy </a:t>
            </a:r>
            <a:r>
              <a:rPr lang="hu-HU" sz="2400" dirty="0"/>
              <a:t>az </a:t>
            </a:r>
            <a:r>
              <a:rPr lang="hu-HU" sz="2400" b="1" dirty="0"/>
              <a:t>ajánlás szerint évente 4 programot tartania </a:t>
            </a:r>
            <a:r>
              <a:rPr lang="hu-HU" sz="2400" b="1" dirty="0" smtClean="0"/>
              <a:t>kellene</a:t>
            </a:r>
            <a:r>
              <a:rPr lang="hu-HU" sz="2400" dirty="0" smtClean="0"/>
              <a:t>, valamint </a:t>
            </a:r>
            <a:r>
              <a:rPr lang="hu-HU" sz="2400" b="1" dirty="0" smtClean="0"/>
              <a:t>mi </a:t>
            </a:r>
            <a:r>
              <a:rPr lang="hu-HU" sz="2400" b="1" dirty="0"/>
              <a:t>minősül még könyvtári </a:t>
            </a:r>
            <a:r>
              <a:rPr lang="hu-HU" sz="2400" b="1" dirty="0" smtClean="0"/>
              <a:t>rendezvénynek.</a:t>
            </a:r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72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691</TotalTime>
  <Words>775</Words>
  <Application>Microsoft Office PowerPoint</Application>
  <PresentationFormat>Szélesvásznú</PresentationFormat>
  <Paragraphs>91</Paragraphs>
  <Slides>10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Garamond</vt:lpstr>
      <vt:lpstr>Organikus</vt:lpstr>
      <vt:lpstr>A könyvtári programok koordinálása Somogy megyében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66</cp:revision>
  <dcterms:created xsi:type="dcterms:W3CDTF">2015-11-06T11:31:51Z</dcterms:created>
  <dcterms:modified xsi:type="dcterms:W3CDTF">2015-11-10T14:29:27Z</dcterms:modified>
</cp:coreProperties>
</file>