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7" r:id="rId7"/>
    <p:sldId id="268" r:id="rId8"/>
    <p:sldId id="269" r:id="rId9"/>
    <p:sldId id="284" r:id="rId10"/>
    <p:sldId id="270" r:id="rId11"/>
    <p:sldId id="271" r:id="rId12"/>
    <p:sldId id="272" r:id="rId13"/>
    <p:sldId id="285" r:id="rId14"/>
    <p:sldId id="274" r:id="rId15"/>
    <p:sldId id="275" r:id="rId16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0A908-FFEE-4E8D-9552-2ED572F03265}" type="datetimeFigureOut">
              <a:rPr lang="hu-HU" smtClean="0"/>
              <a:t>2015.11.25.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3836E-4799-4D0D-B1E6-05B112EB4D3E}" type="slidenum">
              <a:rPr lang="hu-HU" smtClean="0"/>
              <a:t>‹#›</a:t>
            </a:fld>
            <a:endParaRPr lang="hu-HU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0A908-FFEE-4E8D-9552-2ED572F03265}" type="datetimeFigureOut">
              <a:rPr lang="hu-HU" smtClean="0"/>
              <a:t>2015.11.25.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3836E-4799-4D0D-B1E6-05B112EB4D3E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0A908-FFEE-4E8D-9552-2ED572F03265}" type="datetimeFigureOut">
              <a:rPr lang="hu-HU" smtClean="0"/>
              <a:t>2015.11.25.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3836E-4799-4D0D-B1E6-05B112EB4D3E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0A908-FFEE-4E8D-9552-2ED572F03265}" type="datetimeFigureOut">
              <a:rPr lang="hu-HU" smtClean="0"/>
              <a:t>2015.11.25.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3836E-4799-4D0D-B1E6-05B112EB4D3E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0A908-FFEE-4E8D-9552-2ED572F03265}" type="datetimeFigureOut">
              <a:rPr lang="hu-HU" smtClean="0"/>
              <a:t>2015.11.25.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3836E-4799-4D0D-B1E6-05B112EB4D3E}" type="slidenum">
              <a:rPr lang="hu-HU" smtClean="0"/>
              <a:t>‹#›</a:t>
            </a:fld>
            <a:endParaRPr lang="hu-HU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0A908-FFEE-4E8D-9552-2ED572F03265}" type="datetimeFigureOut">
              <a:rPr lang="hu-HU" smtClean="0"/>
              <a:t>2015.11.25.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3836E-4799-4D0D-B1E6-05B112EB4D3E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0A908-FFEE-4E8D-9552-2ED572F03265}" type="datetimeFigureOut">
              <a:rPr lang="hu-HU" smtClean="0"/>
              <a:t>2015.11.25.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3836E-4799-4D0D-B1E6-05B112EB4D3E}" type="slidenum">
              <a:rPr lang="hu-HU" smtClean="0"/>
              <a:t>‹#›</a:t>
            </a:fld>
            <a:endParaRPr lang="hu-HU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0A908-FFEE-4E8D-9552-2ED572F03265}" type="datetimeFigureOut">
              <a:rPr lang="hu-HU" smtClean="0"/>
              <a:t>2015.11.25.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3836E-4799-4D0D-B1E6-05B112EB4D3E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0A908-FFEE-4E8D-9552-2ED572F03265}" type="datetimeFigureOut">
              <a:rPr lang="hu-HU" smtClean="0"/>
              <a:t>2015.11.25.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3836E-4799-4D0D-B1E6-05B112EB4D3E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0A908-FFEE-4E8D-9552-2ED572F03265}" type="datetimeFigureOut">
              <a:rPr lang="hu-HU" smtClean="0"/>
              <a:t>2015.11.25.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3836E-4799-4D0D-B1E6-05B112EB4D3E}" type="slidenum">
              <a:rPr lang="hu-HU" smtClean="0"/>
              <a:t>‹#›</a:t>
            </a:fld>
            <a:endParaRPr lang="hu-HU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0A908-FFEE-4E8D-9552-2ED572F03265}" type="datetimeFigureOut">
              <a:rPr lang="hu-HU" smtClean="0"/>
              <a:t>2015.11.25.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3836E-4799-4D0D-B1E6-05B112EB4D3E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CD60A908-FFEE-4E8D-9552-2ED572F03265}" type="datetimeFigureOut">
              <a:rPr lang="hu-HU" smtClean="0"/>
              <a:t>2015.11.25.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78B3836E-4799-4D0D-B1E6-05B112EB4D3E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églalap 7"/>
          <p:cNvSpPr/>
          <p:nvPr/>
        </p:nvSpPr>
        <p:spPr>
          <a:xfrm>
            <a:off x="7236296" y="4361285"/>
            <a:ext cx="891664" cy="71234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" name="Téglalap 6"/>
          <p:cNvSpPr/>
          <p:nvPr/>
        </p:nvSpPr>
        <p:spPr>
          <a:xfrm>
            <a:off x="5670732" y="4361285"/>
            <a:ext cx="1083940" cy="71234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691730"/>
          </a:xfrm>
        </p:spPr>
        <p:txBody>
          <a:bodyPr>
            <a:normAutofit fontScale="90000"/>
          </a:bodyPr>
          <a:lstStyle/>
          <a:p>
            <a:pPr algn="just"/>
            <a:r>
              <a:rPr lang="hu-HU" sz="3600" b="1" dirty="0" smtClean="0"/>
              <a:t/>
            </a:r>
            <a:br>
              <a:rPr lang="hu-HU" sz="3600" b="1" dirty="0" smtClean="0"/>
            </a:br>
            <a:r>
              <a:rPr lang="hu-HU" sz="3200" b="1" dirty="0"/>
              <a:t>A KÖNYVTÁRELLÁTÁSI SZOLGÁLTATÓ RENDSZER HATÉKONY MŰKÖDTETÉSE ÉS A SZOLGÁLTATÁS </a:t>
            </a:r>
            <a:r>
              <a:rPr lang="hu-HU" sz="3200" b="1" dirty="0" smtClean="0"/>
              <a:t>NÉPSZERŰSÍTÉSE</a:t>
            </a:r>
            <a:br>
              <a:rPr lang="hu-HU" sz="3200" b="1" dirty="0" smtClean="0"/>
            </a:br>
            <a:r>
              <a:rPr lang="hu-HU" sz="3200" b="1" dirty="0" smtClean="0"/>
              <a:t/>
            </a:r>
            <a:br>
              <a:rPr lang="hu-HU" sz="3200" b="1" dirty="0" smtClean="0"/>
            </a:br>
            <a:r>
              <a:rPr lang="hu-HU" sz="2200" b="1" dirty="0"/>
              <a:t>VI. </a:t>
            </a:r>
            <a:r>
              <a:rPr lang="hu-HU" sz="2200" b="1" dirty="0" smtClean="0"/>
              <a:t>KSZR Műhelynap </a:t>
            </a:r>
            <a:r>
              <a:rPr lang="hu-HU" sz="2200" b="1" dirty="0"/>
              <a:t>– </a:t>
            </a:r>
            <a:r>
              <a:rPr lang="hu-HU" sz="2200" b="1" dirty="0" smtClean="0"/>
              <a:t>Zalaegerszeg 2015</a:t>
            </a:r>
            <a:r>
              <a:rPr lang="hu-HU" sz="2200" b="1" dirty="0"/>
              <a:t>. november </a:t>
            </a:r>
            <a:r>
              <a:rPr lang="hu-HU" sz="2200" b="1" dirty="0" smtClean="0"/>
              <a:t>11.</a:t>
            </a:r>
            <a:r>
              <a:rPr lang="hu-HU" sz="1800" b="1" dirty="0"/>
              <a:t/>
            </a:r>
            <a:br>
              <a:rPr lang="hu-HU" sz="1800" b="1" dirty="0"/>
            </a:br>
            <a:endParaRPr lang="hu-HU" sz="3600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996328" cy="1752600"/>
          </a:xfrm>
        </p:spPr>
        <p:txBody>
          <a:bodyPr>
            <a:normAutofit fontScale="92500"/>
          </a:bodyPr>
          <a:lstStyle/>
          <a:p>
            <a:r>
              <a:rPr lang="hu-HU" sz="3000" b="1" dirty="0" smtClean="0"/>
              <a:t>A KSZR szolgáltatások népszerűsítése</a:t>
            </a:r>
          </a:p>
          <a:p>
            <a:endParaRPr lang="hu-HU" b="1" dirty="0"/>
          </a:p>
          <a:p>
            <a:r>
              <a:rPr lang="hu-HU" b="1" dirty="0" smtClean="0"/>
              <a:t>Fehér Miklós</a:t>
            </a:r>
            <a:r>
              <a:rPr lang="hu-HU" dirty="0" smtClean="0"/>
              <a:t/>
            </a:r>
            <a:br>
              <a:rPr lang="hu-HU" dirty="0" smtClean="0"/>
            </a:br>
            <a:endParaRPr lang="hu-HU" b="1" dirty="0"/>
          </a:p>
        </p:txBody>
      </p:sp>
      <p:pic>
        <p:nvPicPr>
          <p:cNvPr id="4" name="Kép 3" descr="C:\Users\Windows7\Desktop\KSZR logo (2)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4361285"/>
            <a:ext cx="891664" cy="712342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Kép 4" descr="C:\Users\Windows7\Desktop\dfmvk2_sz (6)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0732" y="4361285"/>
            <a:ext cx="1083940" cy="712342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pic>
        <p:nvPicPr>
          <p:cNvPr id="1026" name="Picture 2" descr="Címlap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257800"/>
            <a:ext cx="2857500" cy="609600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3820781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u-HU" sz="3200" dirty="0"/>
              <a:t>7. A szolgáltatások </a:t>
            </a:r>
            <a:r>
              <a:rPr lang="hu-HU" sz="3200" dirty="0" smtClean="0"/>
              <a:t>eredményességének mérése indikátorokkal</a:t>
            </a:r>
            <a:endParaRPr lang="hu-HU" sz="3200" dirty="0"/>
          </a:p>
        </p:txBody>
      </p:sp>
      <p:cxnSp>
        <p:nvCxnSpPr>
          <p:cNvPr id="4" name="Egyenes összekötő 3"/>
          <p:cNvCxnSpPr/>
          <p:nvPr/>
        </p:nvCxnSpPr>
        <p:spPr>
          <a:xfrm>
            <a:off x="755576" y="1628800"/>
            <a:ext cx="77048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41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988840"/>
            <a:ext cx="8061269" cy="4459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54880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u-HU" sz="3200" dirty="0" smtClean="0"/>
              <a:t>8. A szolgáltatások eredményessége bemutatásra kerül-e az alábbi felületeken?</a:t>
            </a:r>
            <a:endParaRPr lang="hu-HU" sz="3200" dirty="0"/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3751875"/>
              </p:ext>
            </p:extLst>
          </p:nvPr>
        </p:nvGraphicFramePr>
        <p:xfrm>
          <a:off x="457200" y="1989138"/>
          <a:ext cx="8229600" cy="43945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02632"/>
                <a:gridCol w="1008112"/>
                <a:gridCol w="1368152"/>
                <a:gridCol w="1368152"/>
                <a:gridCol w="1008112"/>
                <a:gridCol w="874440"/>
              </a:tblGrid>
              <a:tr h="696028">
                <a:tc>
                  <a:txBody>
                    <a:bodyPr/>
                    <a:lstStyle/>
                    <a:p>
                      <a:endParaRPr lang="hu-HU" b="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b="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Minden</a:t>
                      </a:r>
                    </a:p>
                    <a:p>
                      <a:pPr algn="ctr"/>
                      <a:r>
                        <a:rPr lang="hu-HU" sz="1600" b="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esetben</a:t>
                      </a:r>
                      <a:endParaRPr lang="hu-HU" sz="1600" b="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b="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Rendszeresen</a:t>
                      </a:r>
                      <a:endParaRPr lang="hu-HU" sz="1400" b="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b="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Alkalmanként</a:t>
                      </a:r>
                      <a:endParaRPr lang="hu-HU" sz="1400" b="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b="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Nagyon ritkán</a:t>
                      </a:r>
                      <a:endParaRPr lang="hu-HU" sz="1400" b="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b="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Nem</a:t>
                      </a:r>
                      <a:endParaRPr lang="hu-HU" sz="1800" b="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696028">
                <a:tc>
                  <a:txBody>
                    <a:bodyPr/>
                    <a:lstStyle/>
                    <a:p>
                      <a:r>
                        <a:rPr lang="hu-HU" b="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Saját honlapon</a:t>
                      </a:r>
                      <a:endParaRPr lang="hu-HU" b="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hu-HU" b="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hu-HU" b="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hu-HU" b="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hu-HU" b="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hu-HU" b="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69602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b="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A könyvtár módszertani</a:t>
                      </a:r>
                      <a:r>
                        <a:rPr lang="hu-HU" b="0" baseline="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 hírlevelében</a:t>
                      </a:r>
                      <a:endParaRPr lang="hu-HU" b="0" dirty="0" smtClean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hu-HU" sz="1800" b="0" kern="12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hu-HU" sz="1800" b="0" kern="12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hu-HU" sz="1800" b="0" kern="12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hu-HU" sz="1800" b="0" kern="12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hu-HU" sz="1800" b="0" kern="12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hu-HU" sz="1800" b="0" kern="12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hu-HU" sz="1800" b="0" kern="12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hu-HU" sz="1800" b="0" kern="12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hu-HU" sz="1800" b="0" kern="12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hu-HU" sz="1800" b="0" kern="12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696028">
                <a:tc>
                  <a:txBody>
                    <a:bodyPr/>
                    <a:lstStyle/>
                    <a:p>
                      <a:r>
                        <a:rPr lang="hu-HU" b="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Helyi sajtóban </a:t>
                      </a:r>
                      <a:endParaRPr lang="hu-HU" b="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hu-HU" sz="1800" b="0" kern="12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hu-HU" sz="1800" b="0" kern="12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hu-HU" sz="1800" b="0" kern="12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hu-HU" sz="1800" b="0" kern="12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hu-HU" sz="1800" b="0" kern="12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endParaRPr lang="hu-HU" sz="1800" b="0" kern="12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hu-HU" sz="1800" b="0" kern="12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hu-HU" sz="1800" b="0" kern="12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hu-HU" sz="1800" b="0" kern="12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endParaRPr lang="hu-HU" sz="1800" b="0" kern="12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69602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b="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Faliújságon</a:t>
                      </a:r>
                      <a:endParaRPr lang="hu-HU" b="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hu-HU" b="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hu-HU" b="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hu-HU" b="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hu-HU" b="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hu-HU" b="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69602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b="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Partner önkormányzat honlapján</a:t>
                      </a:r>
                      <a:endParaRPr lang="hu-HU" b="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hu-HU" b="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hu-HU" b="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hu-HU" b="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hu-HU" b="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hu-HU" b="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4" name="Egyenes összekötő 3"/>
          <p:cNvCxnSpPr/>
          <p:nvPr/>
        </p:nvCxnSpPr>
        <p:spPr>
          <a:xfrm>
            <a:off x="755576" y="1628800"/>
            <a:ext cx="77048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4880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u-HU" sz="2600" dirty="0"/>
              <a:t>9. Rendelkezik-e a könyvtár a KSZR szolgáltatás népszerűsítésére </a:t>
            </a:r>
            <a:r>
              <a:rPr lang="hu-HU" sz="2600" dirty="0" smtClean="0"/>
              <a:t>vonatkozó </a:t>
            </a:r>
            <a:r>
              <a:rPr lang="hu-HU" sz="2600" dirty="0" err="1" smtClean="0"/>
              <a:t>hosszútávú</a:t>
            </a:r>
            <a:r>
              <a:rPr lang="hu-HU" sz="2600" dirty="0" smtClean="0"/>
              <a:t>, illetve éves tervvel</a:t>
            </a:r>
            <a:endParaRPr lang="hu-HU" sz="2600" dirty="0"/>
          </a:p>
        </p:txBody>
      </p:sp>
      <p:cxnSp>
        <p:nvCxnSpPr>
          <p:cNvPr id="4" name="Egyenes összekötő 3"/>
          <p:cNvCxnSpPr/>
          <p:nvPr/>
        </p:nvCxnSpPr>
        <p:spPr>
          <a:xfrm>
            <a:off x="755576" y="1628800"/>
            <a:ext cx="77048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361" name="Picture 1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916832"/>
            <a:ext cx="7676818" cy="46060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5488074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u-HU" sz="2800" dirty="0" smtClean="0"/>
              <a:t>10. </a:t>
            </a:r>
            <a:r>
              <a:rPr lang="hu-HU" sz="2800" dirty="0"/>
              <a:t>Milyen </a:t>
            </a:r>
            <a:r>
              <a:rPr lang="hu-HU" sz="2800" dirty="0" smtClean="0"/>
              <a:t>új (eddig </a:t>
            </a:r>
            <a:r>
              <a:rPr lang="hu-HU" sz="2800" dirty="0"/>
              <a:t>nem </a:t>
            </a:r>
            <a:r>
              <a:rPr lang="hu-HU" sz="2800" dirty="0" smtClean="0"/>
              <a:t>alkalmazott) </a:t>
            </a:r>
            <a:r>
              <a:rPr lang="hu-HU" sz="2800" dirty="0"/>
              <a:t>lehetőséget lát a szolgáltatások </a:t>
            </a:r>
            <a:r>
              <a:rPr lang="hu-HU" sz="2800" dirty="0" smtClean="0"/>
              <a:t>népszerűsítésére?</a:t>
            </a:r>
            <a:endParaRPr lang="hu-HU" sz="2800" dirty="0"/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4197274"/>
              </p:ext>
            </p:extLst>
          </p:nvPr>
        </p:nvGraphicFramePr>
        <p:xfrm>
          <a:off x="503547" y="1916832"/>
          <a:ext cx="8388933" cy="47415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388933"/>
              </a:tblGrid>
              <a:tr h="596988">
                <a:tc>
                  <a:txBody>
                    <a:bodyPr/>
                    <a:lstStyle/>
                    <a:p>
                      <a:pPr marL="0" algn="just" defTabSz="914400" rtl="0" eaLnBrk="1" fontAlgn="b" latinLnBrk="0" hangingPunct="1"/>
                      <a:r>
                        <a:rPr lang="hu-HU" sz="2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  Hírlevél, a rendezvényekről összefoglaló kiadvány megjelentetése. A  </a:t>
                      </a:r>
                    </a:p>
                    <a:p>
                      <a:pPr marL="0" algn="just" defTabSz="914400" rtl="0" eaLnBrk="1" fontAlgn="b" latinLnBrk="0" hangingPunct="1"/>
                      <a:r>
                        <a:rPr lang="hu-HU" sz="2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  közösségi oldalaknak aktívabb használata. </a:t>
                      </a:r>
                      <a:endParaRPr lang="hu-HU" sz="2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606078">
                <a:tc>
                  <a:txBody>
                    <a:bodyPr/>
                    <a:lstStyle/>
                    <a:p>
                      <a:pPr marL="0" algn="just" defTabSz="914400" rtl="0" eaLnBrk="1" fontAlgn="b" latinLnBrk="0" hangingPunct="1"/>
                      <a:r>
                        <a:rPr lang="hu-HU" sz="22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  Személyes szóbeli tájékoztatás, szakmai tájékoztató napok szervezése, </a:t>
                      </a:r>
                    </a:p>
                    <a:p>
                      <a:pPr marL="0" algn="just" defTabSz="914400" rtl="0" eaLnBrk="1" fontAlgn="b" latinLnBrk="0" hangingPunct="1"/>
                      <a:r>
                        <a:rPr lang="hu-HU" sz="22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  jó gyakorlatok terjesztése. Civil szervezetekkel és egyházakkal </a:t>
                      </a:r>
                    </a:p>
                    <a:p>
                      <a:pPr marL="0" algn="just" defTabSz="914400" rtl="0" eaLnBrk="1" fontAlgn="b" latinLnBrk="0" hangingPunct="1"/>
                      <a:r>
                        <a:rPr lang="hu-HU" sz="22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  kapcsolattartás.</a:t>
                      </a:r>
                      <a:endParaRPr lang="hu-HU" sz="2200" b="0" i="0" u="none" strike="noStrike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606078">
                <a:tc>
                  <a:txBody>
                    <a:bodyPr/>
                    <a:lstStyle/>
                    <a:p>
                      <a:pPr marL="0" algn="just" defTabSz="914400" rtl="0" eaLnBrk="1" fontAlgn="b" latinLnBrk="0" hangingPunct="1"/>
                      <a:r>
                        <a:rPr lang="hu-HU" sz="2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  Iskolák és hasonló társ művelődési intézmények bevonása, a média </a:t>
                      </a:r>
                    </a:p>
                    <a:p>
                      <a:pPr marL="0" algn="just" defTabSz="914400" rtl="0" eaLnBrk="1" fontAlgn="b" latinLnBrk="0" hangingPunct="1"/>
                      <a:r>
                        <a:rPr lang="hu-HU" sz="2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  egyéb formáinak alkalmazása, pl. </a:t>
                      </a:r>
                      <a:r>
                        <a:rPr lang="hu-HU" sz="22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blog</a:t>
                      </a:r>
                      <a:r>
                        <a:rPr lang="hu-HU" sz="2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, </a:t>
                      </a:r>
                      <a:r>
                        <a:rPr lang="hu-HU" sz="22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youtube</a:t>
                      </a:r>
                      <a:r>
                        <a:rPr lang="hu-HU" sz="2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, </a:t>
                      </a:r>
                      <a:r>
                        <a:rPr lang="hu-HU" sz="22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facebook</a:t>
                      </a:r>
                      <a:endParaRPr lang="hu-HU" sz="2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606078">
                <a:tc>
                  <a:txBody>
                    <a:bodyPr/>
                    <a:lstStyle/>
                    <a:p>
                      <a:pPr marL="0" algn="just" defTabSz="914400" rtl="0" eaLnBrk="1" fontAlgn="b" latinLnBrk="0" hangingPunct="1"/>
                      <a:r>
                        <a:rPr lang="hu-HU" sz="2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  A KSZR szolgáltatások országos népszerűsítésére a jelenleginél nagyobb  </a:t>
                      </a:r>
                    </a:p>
                    <a:p>
                      <a:pPr marL="0" algn="just" defTabSz="914400" rtl="0" eaLnBrk="1" fontAlgn="b" latinLnBrk="0" hangingPunct="1"/>
                      <a:r>
                        <a:rPr lang="hu-HU" sz="2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  hangsúlyt kell fektetni az országos médiában (több riport, rádió-, tv </a:t>
                      </a:r>
                    </a:p>
                    <a:p>
                      <a:pPr marL="0" algn="just" defTabSz="914400" rtl="0" eaLnBrk="1" fontAlgn="b" latinLnBrk="0" hangingPunct="1"/>
                      <a:r>
                        <a:rPr lang="hu-HU" sz="2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  megjelenés) és a vidékfejlesztés fórumain.</a:t>
                      </a:r>
                      <a:endParaRPr lang="hu-HU" sz="2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606078">
                <a:tc>
                  <a:txBody>
                    <a:bodyPr/>
                    <a:lstStyle/>
                    <a:p>
                      <a:pPr marL="0" algn="just" defTabSz="914400" rtl="0" eaLnBrk="1" fontAlgn="b" latinLnBrk="0" hangingPunct="1"/>
                      <a:r>
                        <a:rPr lang="hu-HU" sz="2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  Személyes vagy közvetett részvétel a települések nagyrendezvényein </a:t>
                      </a:r>
                    </a:p>
                    <a:p>
                      <a:pPr marL="0" algn="just" defTabSz="914400" rtl="0" eaLnBrk="1" fontAlgn="b" latinLnBrk="0" hangingPunct="1"/>
                      <a:r>
                        <a:rPr lang="hu-HU" sz="2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  (pl. gyermekfoglalkozás tartása vetélkedők szervezése, állományból </a:t>
                      </a:r>
                    </a:p>
                    <a:p>
                      <a:pPr marL="0" algn="just" defTabSz="914400" rtl="0" eaLnBrk="1" fontAlgn="b" latinLnBrk="0" hangingPunct="1"/>
                      <a:r>
                        <a:rPr lang="hu-HU" sz="2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  kivont könyvek börzéje, természetesen mindenhol a szolgáltató hely </a:t>
                      </a:r>
                    </a:p>
                    <a:p>
                      <a:pPr marL="0" algn="just" defTabSz="914400" rtl="0" eaLnBrk="1" fontAlgn="b" latinLnBrk="0" hangingPunct="1"/>
                      <a:r>
                        <a:rPr lang="hu-HU" sz="2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  </a:t>
                      </a:r>
                      <a:r>
                        <a:rPr lang="hu-HU" sz="22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promózásával</a:t>
                      </a:r>
                      <a:r>
                        <a:rPr lang="hu-HU" sz="2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)</a:t>
                      </a:r>
                      <a:endParaRPr lang="hu-HU" sz="2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4" name="Egyenes összekötő 3"/>
          <p:cNvCxnSpPr/>
          <p:nvPr/>
        </p:nvCxnSpPr>
        <p:spPr>
          <a:xfrm>
            <a:off x="755576" y="1628800"/>
            <a:ext cx="77048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626181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/>
            <a:r>
              <a:rPr lang="hu-HU" sz="2600" dirty="0"/>
              <a:t>11. </a:t>
            </a:r>
            <a:r>
              <a:rPr lang="hu-HU" sz="2600" dirty="0" smtClean="0"/>
              <a:t>Ha városi </a:t>
            </a:r>
            <a:r>
              <a:rPr lang="hu-HU" sz="2600" dirty="0"/>
              <a:t>könyvtár is közreműködik a KSZR ellátásban, </a:t>
            </a:r>
            <a:r>
              <a:rPr lang="hu-HU" sz="2600" dirty="0" smtClean="0"/>
              <a:t>végez-e ő népszerűsítő tevékenységet?</a:t>
            </a:r>
            <a:endParaRPr lang="hu-HU" sz="26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632176"/>
          </a:xfrm>
        </p:spPr>
        <p:txBody>
          <a:bodyPr/>
          <a:lstStyle/>
          <a:p>
            <a:pPr marL="0" indent="0" algn="ctr">
              <a:buNone/>
            </a:pPr>
            <a:r>
              <a:rPr lang="hu-HU" dirty="0" smtClean="0"/>
              <a:t>Hét kérdőíven kaptunk erre a kérdésre választ </a:t>
            </a:r>
          </a:p>
          <a:p>
            <a:pPr marL="0" indent="0" algn="ctr">
              <a:buNone/>
            </a:pPr>
            <a:r>
              <a:rPr lang="hu-HU" sz="2000" dirty="0" smtClean="0"/>
              <a:t>(A többi válaszadó megyében nincs városi közreműködő)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/>
          </a:p>
        </p:txBody>
      </p:sp>
      <p:cxnSp>
        <p:nvCxnSpPr>
          <p:cNvPr id="4" name="Egyenes összekötő 3"/>
          <p:cNvCxnSpPr/>
          <p:nvPr/>
        </p:nvCxnSpPr>
        <p:spPr>
          <a:xfrm>
            <a:off x="755576" y="1628800"/>
            <a:ext cx="77048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808456"/>
            <a:ext cx="7943775" cy="37144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54880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5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488160"/>
          </a:xfrm>
        </p:spPr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sz="3600" dirty="0" smtClean="0"/>
              <a:t>     2015.</a:t>
            </a:r>
            <a:endParaRPr lang="hu-HU" sz="3600" dirty="0"/>
          </a:p>
        </p:txBody>
      </p:sp>
      <p:cxnSp>
        <p:nvCxnSpPr>
          <p:cNvPr id="4" name="Egyenes összekötő 3"/>
          <p:cNvCxnSpPr/>
          <p:nvPr/>
        </p:nvCxnSpPr>
        <p:spPr>
          <a:xfrm>
            <a:off x="755576" y="1628800"/>
            <a:ext cx="77048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2" descr="Címla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1727" y="5157192"/>
            <a:ext cx="3361966" cy="707886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</p:pic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776" y="739839"/>
            <a:ext cx="5730722" cy="26906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2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1555274"/>
            <a:ext cx="2304256" cy="31563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54880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églalap 4"/>
          <p:cNvSpPr/>
          <p:nvPr/>
        </p:nvSpPr>
        <p:spPr>
          <a:xfrm>
            <a:off x="4860032" y="2132856"/>
            <a:ext cx="3816424" cy="6463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/>
            <a:r>
              <a:rPr lang="hu-HU" sz="2800" dirty="0" smtClean="0"/>
              <a:t>Kérdőív </a:t>
            </a:r>
            <a:r>
              <a:rPr lang="hu-HU" sz="2800" dirty="0"/>
              <a:t>a KSZR szolgáltatások </a:t>
            </a:r>
            <a:r>
              <a:rPr lang="hu-HU" sz="2800" dirty="0" smtClean="0"/>
              <a:t>népszerűsítéséről, a népszerűsítés gyakorlatáról</a:t>
            </a:r>
            <a:endParaRPr lang="hu-HU" sz="28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11560" y="4293096"/>
            <a:ext cx="8075240" cy="2183904"/>
          </a:xfrm>
        </p:spPr>
        <p:txBody>
          <a:bodyPr/>
          <a:lstStyle/>
          <a:p>
            <a:pPr marL="0" indent="0">
              <a:buNone/>
            </a:pPr>
            <a:r>
              <a:rPr lang="hu-HU" dirty="0" smtClean="0"/>
              <a:t>19 intézményt kértem fel a válaszadásra 	= 100 %</a:t>
            </a:r>
          </a:p>
          <a:p>
            <a:pPr marL="0" indent="0">
              <a:buNone/>
            </a:pPr>
            <a:r>
              <a:rPr lang="hu-HU" dirty="0" smtClean="0"/>
              <a:t>14 válasz érkezett					=   74 %</a:t>
            </a:r>
            <a:endParaRPr lang="hu-H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844824"/>
            <a:ext cx="1905000" cy="2152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5257800"/>
            <a:ext cx="28575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zövegdoboz 3"/>
          <p:cNvSpPr txBox="1"/>
          <p:nvPr/>
        </p:nvSpPr>
        <p:spPr>
          <a:xfrm>
            <a:off x="4860032" y="2132856"/>
            <a:ext cx="3816424" cy="646331"/>
          </a:xfrm>
          <a:prstGeom prst="rect">
            <a:avLst/>
          </a:prstGeom>
          <a:solidFill>
            <a:schemeClr val="tx1">
              <a:lumMod val="25000"/>
              <a:lumOff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hu-HU" dirty="0" smtClean="0"/>
              <a:t>A kérdőív 11 kérdést (kérdéscsoportot) tartalmazott</a:t>
            </a:r>
            <a:endParaRPr lang="hu-HU" dirty="0"/>
          </a:p>
        </p:txBody>
      </p:sp>
      <p:cxnSp>
        <p:nvCxnSpPr>
          <p:cNvPr id="7" name="Egyenes összekötő 6"/>
          <p:cNvCxnSpPr/>
          <p:nvPr/>
        </p:nvCxnSpPr>
        <p:spPr>
          <a:xfrm>
            <a:off x="755576" y="1628800"/>
            <a:ext cx="77048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2967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/>
            <a:r>
              <a:rPr lang="hu-HU" sz="3200" dirty="0" smtClean="0"/>
              <a:t>1. A </a:t>
            </a:r>
            <a:r>
              <a:rPr lang="hu-HU" sz="3200" dirty="0"/>
              <a:t>megyei KSZR szolgáltatásnak van e kialakított saját arculata?</a:t>
            </a:r>
          </a:p>
        </p:txBody>
      </p:sp>
      <p:cxnSp>
        <p:nvCxnSpPr>
          <p:cNvPr id="4" name="Egyenes összekötő 3"/>
          <p:cNvCxnSpPr/>
          <p:nvPr/>
        </p:nvCxnSpPr>
        <p:spPr>
          <a:xfrm>
            <a:off x="776595" y="1613845"/>
            <a:ext cx="77048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8" name="Picture 6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595" y="1988840"/>
            <a:ext cx="7467813" cy="44886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3284984"/>
            <a:ext cx="864114" cy="89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1242" y="2462450"/>
            <a:ext cx="666119" cy="66611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5686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u-HU" sz="3200" dirty="0" smtClean="0"/>
              <a:t>2. Az arculati elemek használatáról (4 válaszból lehetett jelölni)</a:t>
            </a:r>
            <a:endParaRPr lang="hu-HU" sz="3200" dirty="0"/>
          </a:p>
        </p:txBody>
      </p:sp>
      <p:graphicFrame>
        <p:nvGraphicFramePr>
          <p:cNvPr id="6" name="Tartalom helye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0112957"/>
              </p:ext>
            </p:extLst>
          </p:nvPr>
        </p:nvGraphicFramePr>
        <p:xfrm>
          <a:off x="457200" y="2205038"/>
          <a:ext cx="8229600" cy="38162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1104"/>
                <a:gridCol w="1378496"/>
              </a:tblGrid>
              <a:tr h="954063"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hu-HU" sz="2000" kern="1200" dirty="0" smtClean="0">
                          <a:solidFill>
                            <a:schemeClr val="tx1"/>
                          </a:solidFill>
                          <a:effectLst>
                            <a:outerShdw blurRad="50800" dist="50800" dir="5400000" algn="ctr" rotWithShape="0">
                              <a:srgbClr val="FF0000">
                                <a:alpha val="73000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   A KSZR részére kialakított arculati elemeket</a:t>
                      </a:r>
                    </a:p>
                    <a:p>
                      <a:pPr marL="0" algn="just" defTabSz="914400" rtl="0" eaLnBrk="1" latinLnBrk="0" hangingPunct="1"/>
                      <a:r>
                        <a:rPr lang="hu-HU" sz="2000" kern="1200" dirty="0" smtClean="0">
                          <a:solidFill>
                            <a:schemeClr val="tx1"/>
                          </a:solidFill>
                          <a:effectLst>
                            <a:outerShdw blurRad="50800" dist="50800" dir="5400000" algn="ctr" rotWithShape="0">
                              <a:srgbClr val="FF0000">
                                <a:alpha val="73000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   használjuk</a:t>
                      </a:r>
                      <a:endParaRPr lang="hu-HU" sz="2000" kern="1200" dirty="0">
                        <a:solidFill>
                          <a:schemeClr val="tx1"/>
                        </a:solidFill>
                        <a:effectLst>
                          <a:outerShdw blurRad="50800" dist="50800" dir="5400000" algn="ctr" rotWithShape="0">
                            <a:srgbClr val="FF0000">
                              <a:alpha val="73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solidFill>
                            <a:schemeClr val="tx1"/>
                          </a:solidFill>
                          <a:effectLst>
                            <a:outerShdw blurRad="50800" dist="50800" dir="5400000" algn="ctr" rotWithShape="0">
                              <a:srgbClr val="FF0000">
                                <a:alpha val="73000"/>
                              </a:srgbClr>
                            </a:outerShdw>
                          </a:effectLst>
                        </a:rPr>
                        <a:t>0</a:t>
                      </a:r>
                      <a:endParaRPr lang="hu-HU" sz="2800" dirty="0">
                        <a:solidFill>
                          <a:schemeClr val="tx1"/>
                        </a:solidFill>
                        <a:effectLst>
                          <a:outerShdw blurRad="50800" dist="50800" dir="5400000" algn="ctr" rotWithShape="0">
                            <a:srgbClr val="FF0000">
                              <a:alpha val="73000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954063"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hu-HU" sz="2000" kern="1200" dirty="0" smtClean="0">
                          <a:solidFill>
                            <a:schemeClr val="tx1"/>
                          </a:solidFill>
                          <a:effectLst>
                            <a:outerShdw blurRad="50800" dist="50800" dir="5400000" algn="ctr" rotWithShape="0">
                              <a:srgbClr val="FF0000">
                                <a:alpha val="73000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hu-HU" sz="2000" b="1" kern="1200" dirty="0" smtClean="0">
                          <a:solidFill>
                            <a:schemeClr val="tx1"/>
                          </a:solidFill>
                          <a:effectLst>
                            <a:outerShdw blurRad="50800" dist="50800" dir="5400000" algn="ctr" rotWithShape="0">
                              <a:srgbClr val="FF0000">
                                <a:alpha val="73000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A KSZR arculati elemeket együtt használjuk a saját</a:t>
                      </a:r>
                    </a:p>
                    <a:p>
                      <a:pPr marL="0" algn="just" defTabSz="914400" rtl="0" eaLnBrk="1" latinLnBrk="0" hangingPunct="1"/>
                      <a:r>
                        <a:rPr lang="hu-HU" sz="2000" b="1" kern="1200" dirty="0" smtClean="0">
                          <a:solidFill>
                            <a:schemeClr val="tx1"/>
                          </a:solidFill>
                          <a:effectLst>
                            <a:outerShdw blurRad="50800" dist="50800" dir="5400000" algn="ctr" rotWithShape="0">
                              <a:srgbClr val="FF0000">
                                <a:alpha val="73000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   könyvtári arculati elemekkel</a:t>
                      </a:r>
                      <a:endParaRPr lang="hu-HU" sz="2000" b="1" kern="1200" dirty="0">
                        <a:solidFill>
                          <a:schemeClr val="tx1"/>
                        </a:solidFill>
                        <a:effectLst>
                          <a:outerShdw blurRad="50800" dist="50800" dir="5400000" algn="ctr" rotWithShape="0">
                            <a:srgbClr val="FF0000">
                              <a:alpha val="73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solidFill>
                            <a:schemeClr val="tx1"/>
                          </a:solidFill>
                          <a:effectLst>
                            <a:outerShdw blurRad="50800" dist="50800" dir="5400000" algn="ctr" rotWithShape="0">
                              <a:srgbClr val="FF0000">
                                <a:alpha val="73000"/>
                              </a:srgbClr>
                            </a:outerShdw>
                          </a:effectLst>
                        </a:rPr>
                        <a:t>11</a:t>
                      </a:r>
                      <a:endParaRPr lang="hu-HU" sz="2800" dirty="0">
                        <a:solidFill>
                          <a:schemeClr val="tx1"/>
                        </a:solidFill>
                        <a:effectLst>
                          <a:outerShdw blurRad="50800" dist="50800" dir="5400000" algn="ctr" rotWithShape="0">
                            <a:srgbClr val="FF0000">
                              <a:alpha val="73000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</a:tr>
              <a:tr h="954063"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hu-HU" sz="2000" kern="1200" dirty="0" smtClean="0">
                          <a:solidFill>
                            <a:schemeClr val="tx1"/>
                          </a:solidFill>
                          <a:effectLst>
                            <a:outerShdw blurRad="50800" dist="50800" dir="5400000" algn="ctr" rotWithShape="0">
                              <a:srgbClr val="FF0000">
                                <a:alpha val="73000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hu-HU" sz="2000" b="1" kern="1200" dirty="0" smtClean="0">
                          <a:solidFill>
                            <a:schemeClr val="tx1"/>
                          </a:solidFill>
                          <a:effectLst>
                            <a:outerShdw blurRad="50800" dist="50800" dir="5400000" algn="ctr" rotWithShape="0">
                              <a:srgbClr val="FF0000">
                                <a:alpha val="73000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A saját könyvtári arculati elemeket használjuk a</a:t>
                      </a:r>
                    </a:p>
                    <a:p>
                      <a:pPr marL="0" algn="just" defTabSz="914400" rtl="0" eaLnBrk="1" latinLnBrk="0" hangingPunct="1"/>
                      <a:r>
                        <a:rPr lang="hu-HU" sz="2000" b="1" kern="1200" dirty="0" smtClean="0">
                          <a:solidFill>
                            <a:schemeClr val="tx1"/>
                          </a:solidFill>
                          <a:effectLst>
                            <a:outerShdw blurRad="50800" dist="50800" dir="5400000" algn="ctr" rotWithShape="0">
                              <a:srgbClr val="FF0000">
                                <a:alpha val="73000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   KSZR szolgáltatáshoz is</a:t>
                      </a:r>
                      <a:endParaRPr lang="hu-HU" sz="2000" b="1" kern="1200" dirty="0">
                        <a:solidFill>
                          <a:schemeClr val="tx1"/>
                        </a:solidFill>
                        <a:effectLst>
                          <a:outerShdw blurRad="50800" dist="50800" dir="5400000" algn="ctr" rotWithShape="0">
                            <a:srgbClr val="FF0000">
                              <a:alpha val="73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solidFill>
                            <a:schemeClr val="tx1"/>
                          </a:solidFill>
                          <a:effectLst>
                            <a:outerShdw blurRad="50800" dist="50800" dir="5400000" algn="ctr" rotWithShape="0">
                              <a:srgbClr val="FF0000">
                                <a:alpha val="73000"/>
                              </a:srgbClr>
                            </a:outerShdw>
                          </a:effectLst>
                        </a:rPr>
                        <a:t>1</a:t>
                      </a:r>
                      <a:endParaRPr lang="hu-HU" sz="2800" dirty="0">
                        <a:solidFill>
                          <a:schemeClr val="tx1"/>
                        </a:solidFill>
                        <a:effectLst>
                          <a:outerShdw blurRad="50800" dist="50800" dir="5400000" algn="ctr" rotWithShape="0">
                            <a:srgbClr val="FF0000">
                              <a:alpha val="73000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954063">
                <a:tc>
                  <a:txBody>
                    <a:bodyPr/>
                    <a:lstStyle/>
                    <a:p>
                      <a:pPr marL="0" algn="just" defTabSz="914400" rtl="0" eaLnBrk="1" fontAlgn="b" latinLnBrk="0" hangingPunct="1"/>
                      <a:r>
                        <a:rPr lang="hu-HU" sz="2000" kern="1200" dirty="0" smtClean="0">
                          <a:solidFill>
                            <a:schemeClr val="tx1"/>
                          </a:solidFill>
                          <a:effectLst>
                            <a:outerShdw blurRad="50800" dist="50800" dir="5400000" algn="ctr" rotWithShape="0">
                              <a:srgbClr val="FF0000">
                                <a:alpha val="73000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    </a:t>
                      </a:r>
                      <a:r>
                        <a:rPr lang="hu-HU" sz="2000" b="1" kern="1200" dirty="0" smtClean="0">
                          <a:solidFill>
                            <a:schemeClr val="tx1"/>
                          </a:solidFill>
                          <a:effectLst>
                            <a:outerShdw blurRad="50800" dist="50800" dir="5400000" algn="ctr" rotWithShape="0">
                              <a:srgbClr val="FF0000">
                                <a:alpha val="73000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Nem </a:t>
                      </a:r>
                      <a:r>
                        <a:rPr lang="hu-HU" sz="2000" b="1" kern="1200" dirty="0">
                          <a:solidFill>
                            <a:schemeClr val="tx1"/>
                          </a:solidFill>
                          <a:effectLst>
                            <a:outerShdw blurRad="50800" dist="50800" dir="5400000" algn="ctr" rotWithShape="0">
                              <a:srgbClr val="FF0000">
                                <a:alpha val="73000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használunk arculati elemeket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solidFill>
                            <a:schemeClr val="tx1"/>
                          </a:solidFill>
                          <a:effectLst>
                            <a:outerShdw blurRad="50800" dist="50800" dir="5400000" algn="ctr" rotWithShape="0">
                              <a:srgbClr val="FF0000">
                                <a:alpha val="73000"/>
                              </a:srgbClr>
                            </a:outerShdw>
                          </a:effectLst>
                        </a:rPr>
                        <a:t>2</a:t>
                      </a:r>
                      <a:endParaRPr lang="hu-HU" sz="2800" dirty="0">
                        <a:solidFill>
                          <a:schemeClr val="tx1"/>
                        </a:solidFill>
                        <a:effectLst>
                          <a:outerShdw blurRad="50800" dist="50800" dir="5400000" algn="ctr" rotWithShape="0">
                            <a:srgbClr val="FF0000">
                              <a:alpha val="73000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4" name="Egyenes összekötő 3"/>
          <p:cNvCxnSpPr/>
          <p:nvPr/>
        </p:nvCxnSpPr>
        <p:spPr>
          <a:xfrm>
            <a:off x="755576" y="1628800"/>
            <a:ext cx="77048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4866850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u-HU" sz="3200" dirty="0"/>
              <a:t>3. A KSZR arculati elemek alkalmazásra </a:t>
            </a:r>
            <a:r>
              <a:rPr lang="hu-HU" sz="3200" dirty="0" smtClean="0"/>
              <a:t>kerülnek-e </a:t>
            </a:r>
            <a:r>
              <a:rPr lang="hu-HU" sz="3200" dirty="0"/>
              <a:t>az alábbi </a:t>
            </a:r>
            <a:r>
              <a:rPr lang="hu-HU" sz="3200" dirty="0" smtClean="0"/>
              <a:t>felületeken?</a:t>
            </a:r>
            <a:endParaRPr lang="hu-HU" sz="3200" dirty="0"/>
          </a:p>
        </p:txBody>
      </p:sp>
      <p:graphicFrame>
        <p:nvGraphicFramePr>
          <p:cNvPr id="7" name="Tartalom helye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9435446"/>
              </p:ext>
            </p:extLst>
          </p:nvPr>
        </p:nvGraphicFramePr>
        <p:xfrm>
          <a:off x="493204" y="1916832"/>
          <a:ext cx="8229600" cy="43924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0664"/>
                <a:gridCol w="648072"/>
                <a:gridCol w="576064"/>
                <a:gridCol w="2952328"/>
                <a:gridCol w="648072"/>
                <a:gridCol w="514400"/>
              </a:tblGrid>
              <a:tr h="488054"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tx1"/>
                          </a:solidFill>
                        </a:rPr>
                        <a:t>Felület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tx1"/>
                          </a:solidFill>
                        </a:rPr>
                        <a:t>db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tx1"/>
                          </a:solidFill>
                        </a:rPr>
                        <a:t>Felület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tx1"/>
                          </a:solidFill>
                        </a:rPr>
                        <a:t>db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488054">
                <a:tc>
                  <a:txBody>
                    <a:bodyPr/>
                    <a:lstStyle/>
                    <a:p>
                      <a:r>
                        <a:rPr lang="hu-HU" dirty="0" smtClean="0">
                          <a:solidFill>
                            <a:schemeClr val="tx1"/>
                          </a:solidFill>
                        </a:rPr>
                        <a:t>Meghívó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tx1"/>
                          </a:solidFill>
                        </a:rPr>
                        <a:t>11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tx1"/>
                          </a:solidFill>
                        </a:rPr>
                        <a:t>79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dirty="0" smtClean="0">
                          <a:solidFill>
                            <a:schemeClr val="tx1"/>
                          </a:solidFill>
                        </a:rPr>
                        <a:t>Névjegykártya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tx1"/>
                          </a:solidFill>
                        </a:rPr>
                        <a:t>29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488054">
                <a:tc>
                  <a:txBody>
                    <a:bodyPr/>
                    <a:lstStyle/>
                    <a:p>
                      <a:r>
                        <a:rPr lang="hu-HU" dirty="0" smtClean="0">
                          <a:solidFill>
                            <a:schemeClr val="tx1"/>
                          </a:solidFill>
                        </a:rPr>
                        <a:t>Plakát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tx1"/>
                          </a:solidFill>
                        </a:rPr>
                        <a:t>11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tx1"/>
                          </a:solidFill>
                        </a:rPr>
                        <a:t>79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dirty="0" smtClean="0">
                          <a:solidFill>
                            <a:schemeClr val="tx1"/>
                          </a:solidFill>
                        </a:rPr>
                        <a:t>Szórólap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tx1"/>
                          </a:solidFill>
                        </a:rPr>
                        <a:t>29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48805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hu-H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Intézményi weblap</a:t>
                      </a:r>
                      <a:endParaRPr lang="hu-HU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tx1"/>
                          </a:solidFill>
                        </a:rPr>
                        <a:t>71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dirty="0" smtClean="0">
                          <a:solidFill>
                            <a:schemeClr val="tx1"/>
                          </a:solidFill>
                        </a:rPr>
                        <a:t>Sajtó hirdetés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tx1"/>
                          </a:solidFill>
                        </a:rPr>
                        <a:t>29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488054">
                <a:tc>
                  <a:txBody>
                    <a:bodyPr/>
                    <a:lstStyle/>
                    <a:p>
                      <a:r>
                        <a:rPr lang="hu-HU" dirty="0" smtClean="0">
                          <a:solidFill>
                            <a:schemeClr val="tx1"/>
                          </a:solidFill>
                        </a:rPr>
                        <a:t>Szolgáltató h.</a:t>
                      </a:r>
                      <a:r>
                        <a:rPr lang="hu-HU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hu-HU" dirty="0" smtClean="0">
                          <a:solidFill>
                            <a:schemeClr val="tx1"/>
                          </a:solidFill>
                        </a:rPr>
                        <a:t>homlokzat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tx1"/>
                          </a:solidFill>
                        </a:rPr>
                        <a:t>64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dirty="0" smtClean="0">
                          <a:solidFill>
                            <a:schemeClr val="tx1"/>
                          </a:solidFill>
                        </a:rPr>
                        <a:t>Önkormányzati weblap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tx1"/>
                          </a:solidFill>
                        </a:rPr>
                        <a:t>29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488054">
                <a:tc>
                  <a:txBody>
                    <a:bodyPr/>
                    <a:lstStyle/>
                    <a:p>
                      <a:r>
                        <a:rPr lang="hu-HU" dirty="0" smtClean="0">
                          <a:solidFill>
                            <a:schemeClr val="tx1"/>
                          </a:solidFill>
                        </a:rPr>
                        <a:t>Tájékoztató kiadvány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tx1"/>
                          </a:solidFill>
                        </a:rPr>
                        <a:t>57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dirty="0" smtClean="0">
                          <a:solidFill>
                            <a:schemeClr val="tx1"/>
                          </a:solidFill>
                        </a:rPr>
                        <a:t>Kitűző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488054">
                <a:tc>
                  <a:txBody>
                    <a:bodyPr/>
                    <a:lstStyle/>
                    <a:p>
                      <a:r>
                        <a:rPr lang="hu-HU" dirty="0" smtClean="0">
                          <a:solidFill>
                            <a:schemeClr val="tx1"/>
                          </a:solidFill>
                        </a:rPr>
                        <a:t>Levélpapír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tx1"/>
                          </a:solidFill>
                        </a:rPr>
                        <a:t>36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dirty="0" smtClean="0">
                          <a:solidFill>
                            <a:schemeClr val="tx1"/>
                          </a:solidFill>
                        </a:rPr>
                        <a:t>Megállító tábla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488054">
                <a:tc>
                  <a:txBody>
                    <a:bodyPr/>
                    <a:lstStyle/>
                    <a:p>
                      <a:r>
                        <a:rPr lang="hu-HU" dirty="0" smtClean="0">
                          <a:solidFill>
                            <a:schemeClr val="tx1"/>
                          </a:solidFill>
                        </a:rPr>
                        <a:t>Roll </a:t>
                      </a:r>
                      <a:r>
                        <a:rPr lang="hu-HU" dirty="0" err="1" smtClean="0">
                          <a:solidFill>
                            <a:schemeClr val="tx1"/>
                          </a:solidFill>
                        </a:rPr>
                        <a:t>up</a:t>
                      </a:r>
                      <a:r>
                        <a:rPr lang="hu-HU" dirty="0" smtClean="0">
                          <a:solidFill>
                            <a:schemeClr val="tx1"/>
                          </a:solidFill>
                        </a:rPr>
                        <a:t> (zászló, </a:t>
                      </a:r>
                      <a:r>
                        <a:rPr lang="hu-HU" dirty="0" err="1" smtClean="0">
                          <a:solidFill>
                            <a:schemeClr val="tx1"/>
                          </a:solidFill>
                        </a:rPr>
                        <a:t>molino</a:t>
                      </a:r>
                      <a:r>
                        <a:rPr lang="hu-HU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tx1"/>
                          </a:solidFill>
                        </a:rPr>
                        <a:t>36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dirty="0" smtClean="0">
                          <a:solidFill>
                            <a:schemeClr val="bg1"/>
                          </a:solidFill>
                        </a:rPr>
                        <a:t>Boríték</a:t>
                      </a:r>
                      <a:endParaRPr lang="hu-H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hu-H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hu-H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488054">
                <a:tc gridSpan="6"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bg1"/>
                          </a:solidFill>
                        </a:rPr>
                        <a:t>Egyéb felületre is rákérdeztünk, de erre válasz nem érkezett</a:t>
                      </a:r>
                      <a:endParaRPr lang="hu-H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hu-H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hu-H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4" name="Egyenes összekötő 3"/>
          <p:cNvCxnSpPr/>
          <p:nvPr/>
        </p:nvCxnSpPr>
        <p:spPr>
          <a:xfrm>
            <a:off x="755576" y="1628800"/>
            <a:ext cx="77048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Táblázat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2275712"/>
              </p:ext>
            </p:extLst>
          </p:nvPr>
        </p:nvGraphicFramePr>
        <p:xfrm>
          <a:off x="539552" y="2396836"/>
          <a:ext cx="8147248" cy="456100"/>
        </p:xfrm>
        <a:graphic>
          <a:graphicData uri="http://schemas.openxmlformats.org/drawingml/2006/table">
            <a:tbl>
              <a:tblPr/>
              <a:tblGrid>
                <a:gridCol w="8147248"/>
              </a:tblGrid>
              <a:tr h="456100"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820925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488160"/>
          </a:xfrm>
        </p:spPr>
        <p:txBody>
          <a:bodyPr/>
          <a:lstStyle/>
          <a:p>
            <a:endParaRPr lang="hu-HU" dirty="0"/>
          </a:p>
        </p:txBody>
      </p:sp>
      <p:cxnSp>
        <p:nvCxnSpPr>
          <p:cNvPr id="4" name="Egyenes összekötő 3"/>
          <p:cNvCxnSpPr/>
          <p:nvPr/>
        </p:nvCxnSpPr>
        <p:spPr>
          <a:xfrm>
            <a:off x="755576" y="1628800"/>
            <a:ext cx="77048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0628"/>
            <a:ext cx="9144000" cy="67773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54880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u-HU" sz="2600" dirty="0" smtClean="0"/>
              <a:t>5. Alkalmazza-e az alábbi megoldásokat a szolgáltatások népszerűsítésére? </a:t>
            </a:r>
            <a:endParaRPr lang="hu-HU" sz="3600" b="1" dirty="0"/>
          </a:p>
        </p:txBody>
      </p:sp>
      <p:graphicFrame>
        <p:nvGraphicFramePr>
          <p:cNvPr id="7" name="Tartalom helye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66423377"/>
              </p:ext>
            </p:extLst>
          </p:nvPr>
        </p:nvGraphicFramePr>
        <p:xfrm>
          <a:off x="457200" y="1628805"/>
          <a:ext cx="8435279" cy="498990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10744"/>
                <a:gridCol w="1800200"/>
                <a:gridCol w="2060303"/>
                <a:gridCol w="964032"/>
              </a:tblGrid>
              <a:tr h="661447">
                <a:tc>
                  <a:txBody>
                    <a:bodyPr/>
                    <a:lstStyle/>
                    <a:p>
                      <a:pPr algn="l" fontAlgn="b"/>
                      <a:r>
                        <a:rPr lang="hu-HU" sz="1800" u="none" strike="noStrike" dirty="0">
                          <a:effectLst/>
                        </a:rPr>
                        <a:t> </a:t>
                      </a:r>
                      <a:r>
                        <a:rPr lang="hu-HU" sz="18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Szolgáltatás bemutatása:</a:t>
                      </a:r>
                      <a:endParaRPr lang="hu-HU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817" marR="8817" marT="881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effectLst/>
                        </a:rPr>
                        <a:t>Igen, minden szolgáltatás esetén </a:t>
                      </a:r>
                      <a:endParaRPr lang="hu-H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17" marR="8817" marT="881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effectLst/>
                        </a:rPr>
                        <a:t>Vannak szolgáltatások, amik kapcsán igen </a:t>
                      </a:r>
                      <a:endParaRPr lang="hu-H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17" marR="8817" marT="881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effectLst/>
                        </a:rPr>
                        <a:t>Nem</a:t>
                      </a:r>
                      <a:endParaRPr lang="hu-H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17" marR="8817" marT="8817" marB="0" anchor="ctr"/>
                </a:tc>
              </a:tr>
              <a:tr h="335761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1" u="none" strike="noStrike" dirty="0" smtClean="0">
                          <a:effectLst/>
                        </a:rPr>
                        <a:t> Honlapon</a:t>
                      </a:r>
                      <a:endParaRPr lang="hu-H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>
                          <a:effectLst/>
                        </a:rPr>
                        <a:t>10</a:t>
                      </a:r>
                      <a:endParaRPr lang="hu-H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effectLst/>
                        </a:rPr>
                        <a:t>4</a:t>
                      </a:r>
                      <a:endParaRPr lang="hu-H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effectLst/>
                        </a:rPr>
                        <a:t>0</a:t>
                      </a:r>
                      <a:endParaRPr lang="hu-H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428418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1" u="none" strike="noStrike" dirty="0" smtClean="0">
                          <a:effectLst/>
                        </a:rPr>
                        <a:t> Megrendelő </a:t>
                      </a:r>
                      <a:r>
                        <a:rPr lang="hu-HU" sz="1400" b="1" u="none" strike="noStrike" dirty="0">
                          <a:effectLst/>
                        </a:rPr>
                        <a:t>önkormányzatnak előző év </a:t>
                      </a:r>
                      <a:r>
                        <a:rPr lang="hu-HU" sz="1400" b="1" u="none" strike="noStrike" dirty="0" smtClean="0">
                          <a:effectLst/>
                        </a:rPr>
                        <a:t> </a:t>
                      </a:r>
                    </a:p>
                    <a:p>
                      <a:pPr algn="l" fontAlgn="b"/>
                      <a:r>
                        <a:rPr lang="hu-HU" sz="1400" b="1" u="none" strike="noStrike" dirty="0" smtClean="0">
                          <a:effectLst/>
                        </a:rPr>
                        <a:t> értékelésekor</a:t>
                      </a:r>
                      <a:endParaRPr lang="hu-H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effectLst/>
                        </a:rPr>
                        <a:t>10</a:t>
                      </a:r>
                      <a:endParaRPr lang="hu-H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17" marR="8817" marT="8817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effectLst/>
                        </a:rPr>
                        <a:t>2</a:t>
                      </a:r>
                      <a:endParaRPr lang="hu-H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effectLst/>
                        </a:rPr>
                        <a:t>2</a:t>
                      </a:r>
                      <a:endParaRPr lang="hu-H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35761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1" u="none" strike="noStrike" dirty="0" smtClean="0">
                          <a:effectLst/>
                        </a:rPr>
                        <a:t> Szórólapokon</a:t>
                      </a:r>
                      <a:r>
                        <a:rPr lang="hu-HU" sz="1400" b="1" u="none" strike="noStrike" dirty="0">
                          <a:effectLst/>
                        </a:rPr>
                        <a:t>, ismertetőkön</a:t>
                      </a:r>
                      <a:endParaRPr lang="hu-H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>
                          <a:effectLst/>
                        </a:rPr>
                        <a:t>7</a:t>
                      </a:r>
                      <a:endParaRPr lang="hu-H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>
                          <a:effectLst/>
                        </a:rPr>
                        <a:t>4</a:t>
                      </a:r>
                      <a:endParaRPr lang="hu-H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effectLst/>
                        </a:rPr>
                        <a:t>3</a:t>
                      </a:r>
                      <a:endParaRPr lang="hu-H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35761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1" u="none" strike="noStrike" dirty="0" smtClean="0">
                          <a:effectLst/>
                        </a:rPr>
                        <a:t> Megrendelő </a:t>
                      </a:r>
                      <a:r>
                        <a:rPr lang="hu-HU" sz="1400" b="1" u="none" strike="noStrike" dirty="0">
                          <a:effectLst/>
                        </a:rPr>
                        <a:t>önkormányzat fórumain</a:t>
                      </a:r>
                      <a:endParaRPr lang="hu-H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>
                          <a:effectLst/>
                        </a:rPr>
                        <a:t>6</a:t>
                      </a:r>
                      <a:endParaRPr lang="hu-H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>
                          <a:effectLst/>
                        </a:rPr>
                        <a:t>5</a:t>
                      </a:r>
                      <a:endParaRPr lang="hu-H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effectLst/>
                        </a:rPr>
                        <a:t>3</a:t>
                      </a:r>
                      <a:endParaRPr lang="hu-H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428418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1" u="none" strike="noStrike" dirty="0" smtClean="0">
                          <a:effectLst/>
                        </a:rPr>
                        <a:t> Megrendelő </a:t>
                      </a:r>
                      <a:r>
                        <a:rPr lang="hu-HU" sz="1400" b="1" u="none" strike="noStrike" dirty="0">
                          <a:effectLst/>
                        </a:rPr>
                        <a:t>önkormányzatnak a jövő év </a:t>
                      </a:r>
                      <a:endParaRPr lang="hu-HU" sz="1400" b="1" u="none" strike="noStrike" dirty="0" smtClean="0">
                        <a:effectLst/>
                      </a:endParaRPr>
                    </a:p>
                    <a:p>
                      <a:pPr algn="l" fontAlgn="b"/>
                      <a:r>
                        <a:rPr lang="hu-HU" sz="1400" b="1" u="none" strike="noStrike" dirty="0" smtClean="0">
                          <a:effectLst/>
                        </a:rPr>
                        <a:t> tervezésekor</a:t>
                      </a:r>
                      <a:endParaRPr lang="hu-H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effectLst/>
                        </a:rPr>
                        <a:t>6</a:t>
                      </a:r>
                      <a:endParaRPr lang="hu-H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>
                          <a:effectLst/>
                        </a:rPr>
                        <a:t>5</a:t>
                      </a:r>
                      <a:endParaRPr lang="hu-H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effectLst/>
                        </a:rPr>
                        <a:t>3</a:t>
                      </a:r>
                      <a:endParaRPr lang="hu-H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428418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1" u="none" strike="noStrike" dirty="0" smtClean="0">
                          <a:effectLst/>
                        </a:rPr>
                        <a:t> A </a:t>
                      </a:r>
                      <a:r>
                        <a:rPr lang="hu-HU" sz="1400" b="1" u="none" strike="noStrike" dirty="0">
                          <a:effectLst/>
                        </a:rPr>
                        <a:t>szolgáltató hely használati </a:t>
                      </a:r>
                      <a:endParaRPr lang="hu-HU" sz="1400" b="1" u="none" strike="noStrike" dirty="0" smtClean="0">
                        <a:effectLst/>
                      </a:endParaRPr>
                    </a:p>
                    <a:p>
                      <a:pPr algn="l" fontAlgn="b"/>
                      <a:r>
                        <a:rPr lang="hu-HU" sz="1400" b="1" u="none" strike="noStrike" dirty="0" smtClean="0">
                          <a:effectLst/>
                        </a:rPr>
                        <a:t> szabályzatában</a:t>
                      </a:r>
                      <a:endParaRPr lang="hu-H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effectLst/>
                        </a:rPr>
                        <a:t>6</a:t>
                      </a:r>
                      <a:endParaRPr lang="hu-H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effectLst/>
                        </a:rPr>
                        <a:t>4</a:t>
                      </a:r>
                      <a:endParaRPr lang="hu-H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effectLst/>
                        </a:rPr>
                        <a:t>4</a:t>
                      </a:r>
                      <a:endParaRPr lang="hu-H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35761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1" u="none" strike="noStrike" dirty="0" smtClean="0">
                          <a:effectLst/>
                        </a:rPr>
                        <a:t> Saját </a:t>
                      </a:r>
                      <a:r>
                        <a:rPr lang="hu-HU" sz="1400" b="1" u="none" strike="noStrike" dirty="0">
                          <a:effectLst/>
                        </a:rPr>
                        <a:t>könyvtáron belüli hirdetőtáblán</a:t>
                      </a:r>
                      <a:endParaRPr lang="hu-H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effectLst/>
                        </a:rPr>
                        <a:t>5</a:t>
                      </a:r>
                      <a:endParaRPr lang="hu-H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>
                          <a:effectLst/>
                        </a:rPr>
                        <a:t>3</a:t>
                      </a:r>
                      <a:endParaRPr lang="hu-H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effectLst/>
                        </a:rPr>
                        <a:t>6</a:t>
                      </a:r>
                      <a:endParaRPr lang="hu-H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335761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1" u="none" strike="noStrike" dirty="0" smtClean="0">
                          <a:effectLst/>
                        </a:rPr>
                        <a:t> Módszertani </a:t>
                      </a:r>
                      <a:r>
                        <a:rPr lang="hu-HU" sz="1400" b="1" u="none" strike="noStrike" dirty="0">
                          <a:effectLst/>
                        </a:rPr>
                        <a:t>kiadványban</a:t>
                      </a:r>
                      <a:endParaRPr lang="hu-H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effectLst/>
                        </a:rPr>
                        <a:t>4</a:t>
                      </a:r>
                      <a:endParaRPr lang="hu-H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effectLst/>
                        </a:rPr>
                        <a:t>4</a:t>
                      </a:r>
                      <a:endParaRPr lang="hu-H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effectLst/>
                        </a:rPr>
                        <a:t>6</a:t>
                      </a:r>
                      <a:endParaRPr lang="hu-H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335761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1" u="none" strike="noStrike" dirty="0" smtClean="0">
                          <a:effectLst/>
                        </a:rPr>
                        <a:t> Saját </a:t>
                      </a:r>
                      <a:r>
                        <a:rPr lang="hu-HU" sz="1400" b="1" u="none" strike="noStrike" dirty="0">
                          <a:effectLst/>
                        </a:rPr>
                        <a:t>SZMSZ-ben</a:t>
                      </a:r>
                      <a:endParaRPr lang="hu-H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>
                          <a:effectLst/>
                        </a:rPr>
                        <a:t>4</a:t>
                      </a:r>
                      <a:endParaRPr lang="hu-H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effectLst/>
                        </a:rPr>
                        <a:t>3</a:t>
                      </a:r>
                      <a:endParaRPr lang="hu-H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effectLst/>
                        </a:rPr>
                        <a:t>7</a:t>
                      </a:r>
                      <a:endParaRPr lang="hu-H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335761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1" u="none" strike="noStrike" dirty="0" smtClean="0">
                          <a:effectLst/>
                        </a:rPr>
                        <a:t> Szolgáltatási hely hirdetőtábláján</a:t>
                      </a:r>
                      <a:endParaRPr lang="hu-H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effectLst/>
                        </a:rPr>
                        <a:t>3</a:t>
                      </a:r>
                      <a:endParaRPr lang="hu-H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effectLst/>
                        </a:rPr>
                        <a:t>5</a:t>
                      </a:r>
                      <a:endParaRPr lang="hu-H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effectLst/>
                        </a:rPr>
                        <a:t>6</a:t>
                      </a:r>
                      <a:endParaRPr lang="hu-H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335761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hu-HU" sz="1400" b="1" u="none" strike="noStrike" dirty="0" err="1" smtClean="0">
                          <a:solidFill>
                            <a:schemeClr val="bg1"/>
                          </a:solidFill>
                          <a:effectLst/>
                        </a:rPr>
                        <a:t>Facebookon</a:t>
                      </a:r>
                      <a:endParaRPr lang="hu-HU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>
                          <a:solidFill>
                            <a:schemeClr val="bg1"/>
                          </a:solidFill>
                          <a:effectLst/>
                        </a:rPr>
                        <a:t>2</a:t>
                      </a:r>
                      <a:endParaRPr lang="hu-HU" sz="1400" b="1" i="0" u="none" strike="noStrike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8</a:t>
                      </a:r>
                      <a:endParaRPr lang="hu-HU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4</a:t>
                      </a:r>
                      <a:endParaRPr lang="hu-HU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335761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 Saját </a:t>
                      </a:r>
                      <a:r>
                        <a:rPr lang="hu-HU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használati szabályzatban</a:t>
                      </a:r>
                      <a:endParaRPr lang="hu-HU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0</a:t>
                      </a:r>
                      <a:endParaRPr lang="hu-HU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4</a:t>
                      </a:r>
                      <a:endParaRPr lang="hu-HU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10</a:t>
                      </a:r>
                      <a:endParaRPr lang="hu-HU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8817" marR="8817" marT="8817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4" name="Egyenes összekötő 3"/>
          <p:cNvCxnSpPr/>
          <p:nvPr/>
        </p:nvCxnSpPr>
        <p:spPr>
          <a:xfrm>
            <a:off x="755576" y="1628800"/>
            <a:ext cx="77048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4880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u-HU" sz="2800" dirty="0" smtClean="0"/>
              <a:t>6. Alkalmazza-e az alábbi megoldásokat a rendezvények (események, képzések) esetében?</a:t>
            </a:r>
            <a:endParaRPr lang="hu-HU" sz="2800" dirty="0"/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4224710"/>
              </p:ext>
            </p:extLst>
          </p:nvPr>
        </p:nvGraphicFramePr>
        <p:xfrm>
          <a:off x="539552" y="1844832"/>
          <a:ext cx="8208913" cy="45364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893496"/>
                <a:gridCol w="1510024"/>
                <a:gridCol w="1054798"/>
                <a:gridCol w="921560"/>
                <a:gridCol w="829035"/>
              </a:tblGrid>
              <a:tr h="596988">
                <a:tc>
                  <a:txBody>
                    <a:bodyPr/>
                    <a:lstStyle/>
                    <a:p>
                      <a:pPr algn="l" fontAlgn="b"/>
                      <a:r>
                        <a:rPr lang="hu-HU" sz="1600" u="none" strike="noStrike" dirty="0">
                          <a:effectLst/>
                        </a:rPr>
                        <a:t> </a:t>
                      </a:r>
                      <a:endParaRPr lang="hu-H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u="none" strike="noStrike" dirty="0">
                          <a:effectLst/>
                        </a:rPr>
                        <a:t>Igen, minden esetben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u="none" strike="noStrike" dirty="0">
                          <a:effectLst/>
                        </a:rPr>
                        <a:t>Általában igen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600" u="none" strike="noStrike" dirty="0">
                          <a:effectLst/>
                        </a:rPr>
                        <a:t>Ritkán igen</a:t>
                      </a:r>
                      <a:endParaRPr lang="hu-H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u="none" strike="noStrike" dirty="0">
                          <a:effectLst/>
                        </a:rPr>
                        <a:t>Nem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303039">
                <a:tc>
                  <a:txBody>
                    <a:bodyPr/>
                    <a:lstStyle/>
                    <a:p>
                      <a:pPr algn="l" fontAlgn="b"/>
                      <a:r>
                        <a:rPr lang="hu-HU" sz="1800" u="none" strike="noStrike" dirty="0">
                          <a:effectLst/>
                        </a:rPr>
                        <a:t>Honlapon hirdetés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u="none" strike="noStrike" dirty="0">
                          <a:effectLst/>
                        </a:rPr>
                        <a:t>6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u="none" strike="noStrike" dirty="0">
                          <a:effectLst/>
                        </a:rPr>
                        <a:t>5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u="none" strike="noStrike" dirty="0">
                          <a:effectLst/>
                        </a:rPr>
                        <a:t>3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u="none" strike="noStrike" dirty="0">
                          <a:effectLst/>
                        </a:rPr>
                        <a:t>0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03039">
                <a:tc>
                  <a:txBody>
                    <a:bodyPr/>
                    <a:lstStyle/>
                    <a:p>
                      <a:pPr algn="l" fontAlgn="b"/>
                      <a:r>
                        <a:rPr lang="hu-HU" sz="1800" u="none" strike="noStrike" dirty="0">
                          <a:effectLst/>
                        </a:rPr>
                        <a:t>Plakát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u="none" strike="noStrike" dirty="0">
                          <a:effectLst/>
                        </a:rPr>
                        <a:t>5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u="none" strike="noStrike" dirty="0">
                          <a:effectLst/>
                        </a:rPr>
                        <a:t>7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u="none" strike="noStrike" dirty="0">
                          <a:effectLst/>
                        </a:rPr>
                        <a:t>1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u="none" strike="noStrike" dirty="0">
                          <a:effectLst/>
                        </a:rPr>
                        <a:t>1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03039">
                <a:tc>
                  <a:txBody>
                    <a:bodyPr/>
                    <a:lstStyle/>
                    <a:p>
                      <a:pPr algn="l" fontAlgn="b"/>
                      <a:r>
                        <a:rPr lang="hu-HU" sz="1800" u="none" strike="noStrike" dirty="0">
                          <a:effectLst/>
                        </a:rPr>
                        <a:t>Honlapon </a:t>
                      </a:r>
                      <a:r>
                        <a:rPr lang="hu-HU" sz="1800" u="none" strike="noStrike" dirty="0" smtClean="0">
                          <a:effectLst/>
                        </a:rPr>
                        <a:t>fotótár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u="none" strike="noStrike">
                          <a:effectLst/>
                        </a:rPr>
                        <a:t>3</a:t>
                      </a:r>
                      <a:endParaRPr lang="hu-HU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u="none" strike="noStrike">
                          <a:effectLst/>
                        </a:rPr>
                        <a:t>7</a:t>
                      </a:r>
                      <a:endParaRPr lang="hu-HU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u="none" strike="noStrike">
                          <a:effectLst/>
                        </a:rPr>
                        <a:t>3</a:t>
                      </a:r>
                      <a:endParaRPr lang="hu-HU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u="none" strike="noStrike" dirty="0">
                          <a:effectLst/>
                        </a:rPr>
                        <a:t>1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303039">
                <a:tc>
                  <a:txBody>
                    <a:bodyPr/>
                    <a:lstStyle/>
                    <a:p>
                      <a:pPr algn="l" fontAlgn="b"/>
                      <a:r>
                        <a:rPr lang="hu-HU" sz="1800" u="none" strike="noStrike" dirty="0">
                          <a:effectLst/>
                        </a:rPr>
                        <a:t>Honlapon naptár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u="none" strike="noStrike">
                          <a:effectLst/>
                        </a:rPr>
                        <a:t>3</a:t>
                      </a:r>
                      <a:endParaRPr lang="hu-HU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u="none" strike="noStrike">
                          <a:effectLst/>
                        </a:rPr>
                        <a:t>3</a:t>
                      </a:r>
                      <a:endParaRPr lang="hu-HU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u="none" strike="noStrike">
                          <a:effectLst/>
                        </a:rPr>
                        <a:t>2</a:t>
                      </a:r>
                      <a:endParaRPr lang="hu-HU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u="none" strike="noStrike" dirty="0">
                          <a:effectLst/>
                        </a:rPr>
                        <a:t>6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303039">
                <a:tc>
                  <a:txBody>
                    <a:bodyPr/>
                    <a:lstStyle/>
                    <a:p>
                      <a:pPr algn="l" fontAlgn="b"/>
                      <a:r>
                        <a:rPr lang="hu-HU" sz="1800" u="none" strike="noStrike" dirty="0">
                          <a:effectLst/>
                        </a:rPr>
                        <a:t>Szóróanyag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u="none" strike="noStrike">
                          <a:effectLst/>
                        </a:rPr>
                        <a:t>2</a:t>
                      </a:r>
                      <a:endParaRPr lang="hu-HU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u="none" strike="noStrike">
                          <a:effectLst/>
                        </a:rPr>
                        <a:t>4</a:t>
                      </a:r>
                      <a:endParaRPr lang="hu-HU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u="none" strike="noStrike">
                          <a:effectLst/>
                        </a:rPr>
                        <a:t>6</a:t>
                      </a:r>
                      <a:endParaRPr lang="hu-HU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u="none" strike="noStrike" dirty="0">
                          <a:effectLst/>
                        </a:rPr>
                        <a:t>2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303039">
                <a:tc>
                  <a:txBody>
                    <a:bodyPr/>
                    <a:lstStyle/>
                    <a:p>
                      <a:pPr algn="l" fontAlgn="b"/>
                      <a:r>
                        <a:rPr lang="hu-HU" sz="1800" u="none" strike="noStrike" dirty="0">
                          <a:effectLst/>
                        </a:rPr>
                        <a:t>Helyi sajtó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u="none" strike="noStrike" dirty="0">
                          <a:effectLst/>
                        </a:rPr>
                        <a:t>2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u="none" strike="noStrike">
                          <a:effectLst/>
                        </a:rPr>
                        <a:t>4</a:t>
                      </a:r>
                      <a:endParaRPr lang="hu-HU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u="none" strike="noStrike">
                          <a:effectLst/>
                        </a:rPr>
                        <a:t>5</a:t>
                      </a:r>
                      <a:endParaRPr lang="hu-HU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u="none" strike="noStrike" dirty="0">
                          <a:effectLst/>
                        </a:rPr>
                        <a:t>3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303039">
                <a:tc>
                  <a:txBody>
                    <a:bodyPr/>
                    <a:lstStyle/>
                    <a:p>
                      <a:pPr algn="l" fontAlgn="b"/>
                      <a:r>
                        <a:rPr lang="hu-HU" sz="1800" u="none" strike="noStrike" dirty="0">
                          <a:effectLst/>
                        </a:rPr>
                        <a:t>Megyei sajtó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u="none" strike="noStrike" dirty="0">
                          <a:effectLst/>
                        </a:rPr>
                        <a:t>1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u="none" strike="noStrike" dirty="0">
                          <a:effectLst/>
                        </a:rPr>
                        <a:t>6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u="none" strike="noStrike">
                          <a:effectLst/>
                        </a:rPr>
                        <a:t>5</a:t>
                      </a:r>
                      <a:endParaRPr lang="hu-HU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u="none" strike="noStrike" dirty="0">
                          <a:effectLst/>
                        </a:rPr>
                        <a:t>2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303039">
                <a:tc>
                  <a:txBody>
                    <a:bodyPr/>
                    <a:lstStyle/>
                    <a:p>
                      <a:pPr algn="l" fontAlgn="b"/>
                      <a:r>
                        <a:rPr lang="hu-HU" sz="1800" u="none" strike="noStrike" dirty="0" err="1">
                          <a:effectLst/>
                        </a:rPr>
                        <a:t>Facebook</a:t>
                      </a:r>
                      <a:r>
                        <a:rPr lang="hu-HU" sz="1800" u="none" strike="noStrike" dirty="0">
                          <a:effectLst/>
                        </a:rPr>
                        <a:t> reklámozás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u="none" strike="noStrike">
                          <a:effectLst/>
                        </a:rPr>
                        <a:t>1</a:t>
                      </a:r>
                      <a:endParaRPr lang="hu-HU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u="none" strike="noStrike" dirty="0">
                          <a:effectLst/>
                        </a:rPr>
                        <a:t>6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u="none" strike="noStrike" dirty="0">
                          <a:effectLst/>
                        </a:rPr>
                        <a:t>3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u="none" strike="noStrike" dirty="0">
                          <a:effectLst/>
                        </a:rPr>
                        <a:t>4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303039">
                <a:tc>
                  <a:txBody>
                    <a:bodyPr/>
                    <a:lstStyle/>
                    <a:p>
                      <a:pPr algn="l" fontAlgn="b"/>
                      <a:r>
                        <a:rPr lang="hu-HU" sz="1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Helyi tv</a:t>
                      </a:r>
                      <a:endParaRPr lang="hu-HU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u="none" strike="noStrike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endParaRPr lang="hu-HU" sz="1800" b="0" i="0" u="none" strike="noStrike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u="none" strike="noStrike">
                          <a:solidFill>
                            <a:schemeClr val="bg1"/>
                          </a:solidFill>
                          <a:effectLst/>
                        </a:rPr>
                        <a:t>2</a:t>
                      </a:r>
                      <a:endParaRPr lang="hu-HU" sz="1800" b="0" i="0" u="none" strike="noStrike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u="none" strike="noStrike">
                          <a:solidFill>
                            <a:schemeClr val="bg1"/>
                          </a:solidFill>
                          <a:effectLst/>
                        </a:rPr>
                        <a:t>6</a:t>
                      </a:r>
                      <a:endParaRPr lang="hu-HU" sz="1800" b="0" i="0" u="none" strike="noStrike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5</a:t>
                      </a:r>
                      <a:endParaRPr lang="hu-HU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303039">
                <a:tc>
                  <a:txBody>
                    <a:bodyPr/>
                    <a:lstStyle/>
                    <a:p>
                      <a:pPr algn="l" fontAlgn="b"/>
                      <a:r>
                        <a:rPr lang="hu-HU" sz="1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Visszacsatolás közzététele</a:t>
                      </a:r>
                      <a:endParaRPr lang="hu-HU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u="none" strike="noStrike">
                          <a:solidFill>
                            <a:schemeClr val="bg1"/>
                          </a:solidFill>
                          <a:effectLst/>
                        </a:rPr>
                        <a:t>0</a:t>
                      </a:r>
                      <a:endParaRPr lang="hu-HU" sz="1800" b="0" i="0" u="none" strike="noStrike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u="none" strike="noStrike">
                          <a:solidFill>
                            <a:schemeClr val="bg1"/>
                          </a:solidFill>
                          <a:effectLst/>
                        </a:rPr>
                        <a:t>3</a:t>
                      </a:r>
                      <a:endParaRPr lang="hu-HU" sz="1800" b="0" i="0" u="none" strike="noStrike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u="none" strike="noStrike">
                          <a:solidFill>
                            <a:schemeClr val="bg1"/>
                          </a:solidFill>
                          <a:effectLst/>
                        </a:rPr>
                        <a:t>5</a:t>
                      </a:r>
                      <a:endParaRPr lang="hu-HU" sz="1800" b="0" i="0" u="none" strike="noStrike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6</a:t>
                      </a:r>
                      <a:endParaRPr lang="hu-HU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303039">
                <a:tc>
                  <a:txBody>
                    <a:bodyPr/>
                    <a:lstStyle/>
                    <a:p>
                      <a:pPr algn="l" fontAlgn="b"/>
                      <a:r>
                        <a:rPr lang="hu-HU" sz="1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Egyéb közösségi platform</a:t>
                      </a:r>
                      <a:endParaRPr lang="hu-HU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u="none" strike="noStrike">
                          <a:solidFill>
                            <a:schemeClr val="bg1"/>
                          </a:solidFill>
                          <a:effectLst/>
                        </a:rPr>
                        <a:t>0</a:t>
                      </a:r>
                      <a:endParaRPr lang="hu-HU" sz="1800" b="0" i="0" u="none" strike="noStrike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u="none" strike="noStrike">
                          <a:solidFill>
                            <a:schemeClr val="bg1"/>
                          </a:solidFill>
                          <a:effectLst/>
                        </a:rPr>
                        <a:t>3</a:t>
                      </a:r>
                      <a:endParaRPr lang="hu-HU" sz="1800" b="0" i="0" u="none" strike="noStrike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u="none" strike="noStrike">
                          <a:solidFill>
                            <a:schemeClr val="bg1"/>
                          </a:solidFill>
                          <a:effectLst/>
                        </a:rPr>
                        <a:t>4</a:t>
                      </a:r>
                      <a:endParaRPr lang="hu-HU" sz="1800" b="0" i="0" u="none" strike="noStrike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7</a:t>
                      </a:r>
                      <a:endParaRPr lang="hu-HU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303039">
                <a:tc>
                  <a:txBody>
                    <a:bodyPr/>
                    <a:lstStyle/>
                    <a:p>
                      <a:pPr algn="l" fontAlgn="b"/>
                      <a:r>
                        <a:rPr lang="hu-HU" sz="1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Helyi rádió </a:t>
                      </a:r>
                      <a:r>
                        <a:rPr lang="hu-HU" sz="1800" i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(</a:t>
                      </a:r>
                      <a:r>
                        <a:rPr lang="hu-HU" sz="1800" i="1" u="none" strike="noStrike" dirty="0" err="1" smtClean="0">
                          <a:solidFill>
                            <a:schemeClr val="bg1"/>
                          </a:solidFill>
                          <a:effectLst/>
                        </a:rPr>
                        <a:t>hangosbemondás</a:t>
                      </a:r>
                      <a:r>
                        <a:rPr lang="hu-HU" sz="1800" i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?)</a:t>
                      </a:r>
                      <a:endParaRPr lang="hu-HU" sz="1800" b="0" i="1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0</a:t>
                      </a:r>
                      <a:endParaRPr lang="hu-HU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u="none" strike="noStrike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endParaRPr lang="hu-HU" sz="1800" b="0" i="0" u="none" strike="noStrike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u="none" strike="noStrike">
                          <a:solidFill>
                            <a:schemeClr val="bg1"/>
                          </a:solidFill>
                          <a:effectLst/>
                        </a:rPr>
                        <a:t>6</a:t>
                      </a:r>
                      <a:endParaRPr lang="hu-HU" sz="1800" b="0" i="0" u="none" strike="noStrike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7</a:t>
                      </a:r>
                      <a:endParaRPr lang="hu-HU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303039">
                <a:tc>
                  <a:txBody>
                    <a:bodyPr/>
                    <a:lstStyle/>
                    <a:p>
                      <a:pPr algn="l" fontAlgn="b"/>
                      <a:r>
                        <a:rPr lang="hu-HU" sz="1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Emlékkönyv vezetése</a:t>
                      </a:r>
                      <a:endParaRPr lang="hu-HU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0</a:t>
                      </a:r>
                      <a:endParaRPr lang="hu-HU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0</a:t>
                      </a:r>
                      <a:endParaRPr lang="hu-HU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2</a:t>
                      </a:r>
                      <a:endParaRPr lang="hu-HU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12</a:t>
                      </a:r>
                      <a:endParaRPr lang="hu-HU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4" name="Egyenes összekötő 3"/>
          <p:cNvCxnSpPr/>
          <p:nvPr/>
        </p:nvCxnSpPr>
        <p:spPr>
          <a:xfrm>
            <a:off x="755576" y="1628800"/>
            <a:ext cx="77048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4880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u-HU" sz="2800" dirty="0" smtClean="0"/>
              <a:t>6. Milyen egyéb megoldásokat javasol a rendezvények (események, képzések) marketingje esetében?</a:t>
            </a:r>
            <a:endParaRPr lang="hu-HU" sz="2800" dirty="0"/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1156607"/>
              </p:ext>
            </p:extLst>
          </p:nvPr>
        </p:nvGraphicFramePr>
        <p:xfrm>
          <a:off x="503547" y="2996952"/>
          <a:ext cx="8208913" cy="180914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08913"/>
              </a:tblGrid>
              <a:tr h="596988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hu-HU" sz="2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  Visszacsatolások közzététele az Intraneten</a:t>
                      </a:r>
                      <a:endParaRPr lang="hu-HU" sz="2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606078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hu-HU" sz="2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  Szóbeli ajánlások, meghívók lehetőségének használata</a:t>
                      </a:r>
                      <a:endParaRPr lang="hu-HU" sz="2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606078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hu-HU" sz="2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  Mail használata</a:t>
                      </a:r>
                      <a:endParaRPr lang="hu-HU" sz="2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4" name="Egyenes összekötő 3"/>
          <p:cNvCxnSpPr/>
          <p:nvPr/>
        </p:nvCxnSpPr>
        <p:spPr>
          <a:xfrm>
            <a:off x="755576" y="1628800"/>
            <a:ext cx="77048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5793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ilágosság">
  <a:themeElements>
    <a:clrScheme name="Világosság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Klasszikus Office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oggi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1994</TotalTime>
  <Words>677</Words>
  <Application>Microsoft Office PowerPoint</Application>
  <PresentationFormat>Diavetítés a képernyőre (4:3 oldalarány)</PresentationFormat>
  <Paragraphs>265</Paragraphs>
  <Slides>15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15</vt:i4>
      </vt:variant>
    </vt:vector>
  </HeadingPairs>
  <TitlesOfParts>
    <vt:vector size="20" baseType="lpstr">
      <vt:lpstr>Arial</vt:lpstr>
      <vt:lpstr>Book Antiqua</vt:lpstr>
      <vt:lpstr>Calibri</vt:lpstr>
      <vt:lpstr>Times New Roman</vt:lpstr>
      <vt:lpstr>Világosság</vt:lpstr>
      <vt:lpstr> A KÖNYVTÁRELLÁTÁSI SZOLGÁLTATÓ RENDSZER HATÉKONY MŰKÖDTETÉSE ÉS A SZOLGÁLTATÁS NÉPSZERŰSÍTÉSE  VI. KSZR Műhelynap – Zalaegerszeg 2015. november 11. </vt:lpstr>
      <vt:lpstr>Kérdőív a KSZR szolgáltatások népszerűsítéséről, a népszerűsítés gyakorlatáról</vt:lpstr>
      <vt:lpstr>1. A megyei KSZR szolgáltatásnak van e kialakított saját arculata?</vt:lpstr>
      <vt:lpstr>2. Az arculati elemek használatáról (4 válaszból lehetett jelölni)</vt:lpstr>
      <vt:lpstr>3. A KSZR arculati elemek alkalmazásra kerülnek-e az alábbi felületeken?</vt:lpstr>
      <vt:lpstr>PowerPoint bemutató</vt:lpstr>
      <vt:lpstr>5. Alkalmazza-e az alábbi megoldásokat a szolgáltatások népszerűsítésére? </vt:lpstr>
      <vt:lpstr>6. Alkalmazza-e az alábbi megoldásokat a rendezvények (események, képzések) esetében?</vt:lpstr>
      <vt:lpstr>6. Milyen egyéb megoldásokat javasol a rendezvények (események, képzések) marketingje esetében?</vt:lpstr>
      <vt:lpstr>7. A szolgáltatások eredményességének mérése indikátorokkal</vt:lpstr>
      <vt:lpstr>8. A szolgáltatások eredményessége bemutatásra kerül-e az alábbi felületeken?</vt:lpstr>
      <vt:lpstr>9. Rendelkezik-e a könyvtár a KSZR szolgáltatás népszerűsítésére vonatkozó hosszútávú, illetve éves tervvel</vt:lpstr>
      <vt:lpstr>10. Milyen új (eddig nem alkalmazott) lehetőséget lát a szolgáltatások népszerűsítésére?</vt:lpstr>
      <vt:lpstr>11. Ha városi könyvtár is közreműködik a KSZR ellátásban, végez-e ő népszerűsítő tevékenységet?</vt:lpstr>
      <vt:lpstr>PowerPoint bemutató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KÖNYVTÁRELLÁTÁSI SZOLGÁLTATÓ RENDSZER HATÉKONY MŰKÖDTETÉSE ÉS A SZOLGÁLTATÁS NÉPSZERŰSÍTÉSE  KSZR Műhelynapok – Zalaegerszeg 2015. november 11.</dc:title>
  <dc:creator>MKE Fehér</dc:creator>
  <cp:lastModifiedBy>Sebestyénné Horváth Margit</cp:lastModifiedBy>
  <cp:revision>47</cp:revision>
  <dcterms:created xsi:type="dcterms:W3CDTF">2015-11-08T10:01:35Z</dcterms:created>
  <dcterms:modified xsi:type="dcterms:W3CDTF">2015-11-25T08:24:57Z</dcterms:modified>
</cp:coreProperties>
</file>