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256" r:id="rId2"/>
    <p:sldId id="258" r:id="rId3"/>
    <p:sldId id="282" r:id="rId4"/>
    <p:sldId id="284" r:id="rId5"/>
    <p:sldId id="285" r:id="rId6"/>
    <p:sldId id="286" r:id="rId7"/>
    <p:sldId id="283"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7" d="100"/>
          <a:sy n="57" d="100"/>
        </p:scale>
        <p:origin x="-870" y="-32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CE8D0AB-F279-47DC-8708-058A5AD2CEFD}" type="datetimeFigureOut">
              <a:rPr lang="hu-HU" smtClean="0"/>
              <a:pPr/>
              <a:t>2015.11.11.</a:t>
            </a:fld>
            <a:endParaRPr lang="hu-HU"/>
          </a:p>
        </p:txBody>
      </p:sp>
      <p:sp>
        <p:nvSpPr>
          <p:cNvPr id="4" name="Élőláb hely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hu-HU"/>
          </a:p>
        </p:txBody>
      </p:sp>
      <p:sp>
        <p:nvSpPr>
          <p:cNvPr id="5" name="Dia számának hely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A5AD0507-26B5-4FC8-A291-86A6A7DE0956}" type="slidenum">
              <a:rPr lang="hu-HU" smtClean="0"/>
              <a:pPr/>
              <a:t>‹#›</a:t>
            </a:fld>
            <a:endParaRPr lang="hu-HU"/>
          </a:p>
        </p:txBody>
      </p:sp>
    </p:spTree>
    <p:extLst>
      <p:ext uri="{BB962C8B-B14F-4D97-AF65-F5344CB8AC3E}">
        <p14:creationId xmlns:p14="http://schemas.microsoft.com/office/powerpoint/2010/main" xmlns="" val="27858161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ADFA161-71E7-488D-9538-FBE18CE0C1F1}" type="datetimeFigureOut">
              <a:rPr lang="hu-HU" smtClean="0"/>
              <a:pPr/>
              <a:t>2015.11.11.</a:t>
            </a:fld>
            <a:endParaRPr lang="hu-HU"/>
          </a:p>
        </p:txBody>
      </p:sp>
      <p:sp>
        <p:nvSpPr>
          <p:cNvPr id="4" name="Diakép hely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6" name="Élőláb hely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873E7ECC-18AE-4D22-B686-4ABDA91579B8}" type="slidenum">
              <a:rPr lang="hu-HU" smtClean="0"/>
              <a:pPr/>
              <a:t>‹#›</a:t>
            </a:fld>
            <a:endParaRPr lang="hu-HU"/>
          </a:p>
        </p:txBody>
      </p:sp>
    </p:spTree>
    <p:extLst>
      <p:ext uri="{BB962C8B-B14F-4D97-AF65-F5344CB8AC3E}">
        <p14:creationId xmlns:p14="http://schemas.microsoft.com/office/powerpoint/2010/main" xmlns="" val="4120027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685800" y="2130425"/>
            <a:ext cx="7772400" cy="1470025"/>
          </a:xfrm>
        </p:spPr>
        <p:txBody>
          <a:bodyPr/>
          <a:lstStyle>
            <a:lvl1pPr algn="ctr">
              <a:defRPr/>
            </a:lvl1pPr>
          </a:lstStyle>
          <a:p>
            <a:pPr lvl="0"/>
            <a:r>
              <a:rPr lang="hu-HU" noProof="0" smtClean="0"/>
              <a:t>Mintacím szerkesztése</a:t>
            </a:r>
            <a:endParaRPr lang="en-US" noProof="0" smtClean="0"/>
          </a:p>
        </p:txBody>
      </p:sp>
      <p:sp>
        <p:nvSpPr>
          <p:cNvPr id="21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hu-HU" noProof="0" smtClean="0"/>
              <a:t>Alcím mintájának szerkesztése</a:t>
            </a:r>
            <a:endParaRPr lang="en-US" noProof="0" smtClean="0"/>
          </a:p>
        </p:txBody>
      </p:sp>
      <p:sp>
        <p:nvSpPr>
          <p:cNvPr id="21508" name="Rectangle 4"/>
          <p:cNvSpPr>
            <a:spLocks noGrp="1" noChangeArrowheads="1"/>
          </p:cNvSpPr>
          <p:nvPr>
            <p:ph type="dt" sz="half" idx="2"/>
          </p:nvPr>
        </p:nvSpPr>
        <p:spPr/>
        <p:txBody>
          <a:bodyPr/>
          <a:lstStyle>
            <a:lvl1pPr>
              <a:defRPr/>
            </a:lvl1pPr>
          </a:lstStyle>
          <a:p>
            <a:fld id="{842C03D3-6FCC-4111-B66B-E98BAB003A22}" type="datetime1">
              <a:rPr lang="hu-HU" smtClean="0"/>
              <a:pPr/>
              <a:t>2015.11.11.</a:t>
            </a:fld>
            <a:endParaRPr lang="en-US"/>
          </a:p>
        </p:txBody>
      </p:sp>
      <p:sp>
        <p:nvSpPr>
          <p:cNvPr id="21509" name="Rectangle 5"/>
          <p:cNvSpPr>
            <a:spLocks noGrp="1" noChangeArrowheads="1"/>
          </p:cNvSpPr>
          <p:nvPr>
            <p:ph type="ftr" sz="quarter" idx="3"/>
          </p:nvPr>
        </p:nvSpPr>
        <p:spPr/>
        <p:txBody>
          <a:bodyPr/>
          <a:lstStyle>
            <a:lvl1pPr>
              <a:defRPr/>
            </a:lvl1pPr>
          </a:lstStyle>
          <a:p>
            <a:r>
              <a:rPr lang="en-US" smtClean="0"/>
              <a:t>Dr. Kenyéri Katalin: Törvénymódosítás, képzés, újrahasznosítás</a:t>
            </a:r>
            <a:endParaRPr lang="en-US" dirty="0"/>
          </a:p>
        </p:txBody>
      </p:sp>
      <p:sp>
        <p:nvSpPr>
          <p:cNvPr id="21510" name="Rectangle 6"/>
          <p:cNvSpPr>
            <a:spLocks noGrp="1" noChangeArrowheads="1"/>
          </p:cNvSpPr>
          <p:nvPr>
            <p:ph type="sldNum" sz="quarter" idx="4"/>
          </p:nvPr>
        </p:nvSpPr>
        <p:spPr/>
        <p:txBody>
          <a:bodyPr/>
          <a:lstStyle>
            <a:lvl1pPr>
              <a:defRPr/>
            </a:lvl1pPr>
          </a:lstStyle>
          <a:p>
            <a:fld id="{56BA6707-3593-43ED-A763-1717BD05F94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Függőleges szöveg helye 2"/>
          <p:cNvSpPr>
            <a:spLocks noGrp="1"/>
          </p:cNvSpPr>
          <p:nvPr>
            <p:ph type="body" orient="vert" idx="1"/>
          </p:nvPr>
        </p:nvSpPr>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fld id="{C07F6077-7D32-4913-AF59-C33895542EB0}" type="datetime1">
              <a:rPr lang="hu-HU" smtClean="0"/>
              <a:pPr/>
              <a:t>2015.11.11.</a:t>
            </a:fld>
            <a:endParaRPr lang="en-US"/>
          </a:p>
        </p:txBody>
      </p:sp>
      <p:sp>
        <p:nvSpPr>
          <p:cNvPr id="5" name="Élőláb helye 4"/>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6" name="Dia számának helye 5"/>
          <p:cNvSpPr>
            <a:spLocks noGrp="1"/>
          </p:cNvSpPr>
          <p:nvPr>
            <p:ph type="sldNum" sz="quarter" idx="12"/>
          </p:nvPr>
        </p:nvSpPr>
        <p:spPr/>
        <p:txBody>
          <a:bodyPr/>
          <a:lstStyle>
            <a:lvl1pPr>
              <a:defRPr/>
            </a:lvl1pPr>
          </a:lstStyle>
          <a:p>
            <a:fld id="{8973530E-F9E1-4D19-B173-A3B68264EF10}" type="slidenum">
              <a:rPr lang="en-US"/>
              <a:pPr/>
              <a:t>‹#›</a:t>
            </a:fld>
            <a:endParaRPr lang="en-US"/>
          </a:p>
        </p:txBody>
      </p:sp>
    </p:spTree>
    <p:extLst>
      <p:ext uri="{BB962C8B-B14F-4D97-AF65-F5344CB8AC3E}">
        <p14:creationId xmlns:p14="http://schemas.microsoft.com/office/powerpoint/2010/main" xmlns="" val="602009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6629400" y="274638"/>
            <a:ext cx="2057400" cy="5851525"/>
          </a:xfrm>
        </p:spPr>
        <p:txBody>
          <a:bodyPr vert="eaVert"/>
          <a:lstStyle/>
          <a:p>
            <a:r>
              <a:rPr lang="hu-HU" smtClean="0"/>
              <a:t>Mintacím szerkesztése</a:t>
            </a:r>
            <a:endParaRPr lang="hu-HU"/>
          </a:p>
        </p:txBody>
      </p:sp>
      <p:sp>
        <p:nvSpPr>
          <p:cNvPr id="3" name="Függőleges szöveg helye 2"/>
          <p:cNvSpPr>
            <a:spLocks noGrp="1"/>
          </p:cNvSpPr>
          <p:nvPr>
            <p:ph type="body" orient="vert" idx="1"/>
          </p:nvPr>
        </p:nvSpPr>
        <p:spPr>
          <a:xfrm>
            <a:off x="457200" y="274638"/>
            <a:ext cx="6019800" cy="5851525"/>
          </a:xfrm>
        </p:spPr>
        <p:txBody>
          <a:bodyPr vert="eaVert"/>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fld id="{485DC2DB-312D-4594-86AE-BAD376DBA979}" type="datetime1">
              <a:rPr lang="hu-HU" smtClean="0"/>
              <a:pPr/>
              <a:t>2015.11.11.</a:t>
            </a:fld>
            <a:endParaRPr lang="en-US"/>
          </a:p>
        </p:txBody>
      </p:sp>
      <p:sp>
        <p:nvSpPr>
          <p:cNvPr id="5" name="Élőláb helye 4"/>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6" name="Dia számának helye 5"/>
          <p:cNvSpPr>
            <a:spLocks noGrp="1"/>
          </p:cNvSpPr>
          <p:nvPr>
            <p:ph type="sldNum" sz="quarter" idx="12"/>
          </p:nvPr>
        </p:nvSpPr>
        <p:spPr/>
        <p:txBody>
          <a:bodyPr/>
          <a:lstStyle>
            <a:lvl1pPr>
              <a:defRPr/>
            </a:lvl1pPr>
          </a:lstStyle>
          <a:p>
            <a:fld id="{12D63287-44E3-48AF-B3DF-B53AE3E533F7}" type="slidenum">
              <a:rPr lang="en-US"/>
              <a:pPr/>
              <a:t>‹#›</a:t>
            </a:fld>
            <a:endParaRPr lang="en-US"/>
          </a:p>
        </p:txBody>
      </p:sp>
    </p:spTree>
    <p:extLst>
      <p:ext uri="{BB962C8B-B14F-4D97-AF65-F5344CB8AC3E}">
        <p14:creationId xmlns:p14="http://schemas.microsoft.com/office/powerpoint/2010/main" xmlns="" val="2144410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Dátum helye 3"/>
          <p:cNvSpPr>
            <a:spLocks noGrp="1"/>
          </p:cNvSpPr>
          <p:nvPr>
            <p:ph type="dt" sz="half" idx="10"/>
          </p:nvPr>
        </p:nvSpPr>
        <p:spPr/>
        <p:txBody>
          <a:bodyPr/>
          <a:lstStyle>
            <a:lvl1pPr>
              <a:defRPr/>
            </a:lvl1pPr>
          </a:lstStyle>
          <a:p>
            <a:fld id="{4B034C86-EE01-4DBC-AFA2-9DA79574F028}" type="datetime1">
              <a:rPr lang="hu-HU" smtClean="0"/>
              <a:pPr/>
              <a:t>2015.11.11.</a:t>
            </a:fld>
            <a:endParaRPr lang="en-US"/>
          </a:p>
        </p:txBody>
      </p:sp>
      <p:sp>
        <p:nvSpPr>
          <p:cNvPr id="5" name="Élőláb helye 4"/>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6" name="Dia számának helye 5"/>
          <p:cNvSpPr>
            <a:spLocks noGrp="1"/>
          </p:cNvSpPr>
          <p:nvPr>
            <p:ph type="sldNum" sz="quarter" idx="12"/>
          </p:nvPr>
        </p:nvSpPr>
        <p:spPr/>
        <p:txBody>
          <a:bodyPr/>
          <a:lstStyle>
            <a:lvl1pPr>
              <a:defRPr/>
            </a:lvl1pPr>
          </a:lstStyle>
          <a:p>
            <a:fld id="{A55361A3-9BA0-46D1-A746-C53AE44E4643}" type="slidenum">
              <a:rPr lang="en-US"/>
              <a:pPr/>
              <a:t>‹#›</a:t>
            </a:fld>
            <a:endParaRPr lang="en-US"/>
          </a:p>
        </p:txBody>
      </p:sp>
    </p:spTree>
    <p:extLst>
      <p:ext uri="{BB962C8B-B14F-4D97-AF65-F5344CB8AC3E}">
        <p14:creationId xmlns:p14="http://schemas.microsoft.com/office/powerpoint/2010/main" xmlns="" val="2163329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722313" y="4406900"/>
            <a:ext cx="7772400" cy="1362075"/>
          </a:xfrm>
        </p:spPr>
        <p:txBody>
          <a:bodyPr anchor="t"/>
          <a:lstStyle>
            <a:lvl1pPr algn="l">
              <a:defRPr sz="4000" b="1" cap="all"/>
            </a:lvl1pPr>
          </a:lstStyle>
          <a:p>
            <a:r>
              <a:rPr lang="hu-HU" smtClean="0"/>
              <a:t>Mintacím szerkesztése</a:t>
            </a:r>
            <a:endParaRPr lang="hu-HU"/>
          </a:p>
        </p:txBody>
      </p:sp>
      <p:sp>
        <p:nvSpPr>
          <p:cNvPr id="3" name="Szöveg hely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hu-HU" smtClean="0"/>
              <a:t>Mintaszöveg szerkesztése</a:t>
            </a:r>
          </a:p>
        </p:txBody>
      </p:sp>
      <p:sp>
        <p:nvSpPr>
          <p:cNvPr id="4" name="Dátum helye 3"/>
          <p:cNvSpPr>
            <a:spLocks noGrp="1"/>
          </p:cNvSpPr>
          <p:nvPr>
            <p:ph type="dt" sz="half" idx="10"/>
          </p:nvPr>
        </p:nvSpPr>
        <p:spPr/>
        <p:txBody>
          <a:bodyPr/>
          <a:lstStyle>
            <a:lvl1pPr>
              <a:defRPr/>
            </a:lvl1pPr>
          </a:lstStyle>
          <a:p>
            <a:fld id="{BEFB1769-F51B-4E91-A952-931644313C97}" type="datetime1">
              <a:rPr lang="hu-HU" smtClean="0"/>
              <a:pPr/>
              <a:t>2015.11.11.</a:t>
            </a:fld>
            <a:endParaRPr lang="en-US"/>
          </a:p>
        </p:txBody>
      </p:sp>
      <p:sp>
        <p:nvSpPr>
          <p:cNvPr id="5" name="Élőláb helye 4"/>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6" name="Dia számának helye 5"/>
          <p:cNvSpPr>
            <a:spLocks noGrp="1"/>
          </p:cNvSpPr>
          <p:nvPr>
            <p:ph type="sldNum" sz="quarter" idx="12"/>
          </p:nvPr>
        </p:nvSpPr>
        <p:spPr/>
        <p:txBody>
          <a:bodyPr/>
          <a:lstStyle>
            <a:lvl1pPr>
              <a:defRPr/>
            </a:lvl1pPr>
          </a:lstStyle>
          <a:p>
            <a:fld id="{7D26335D-CD6E-4CCF-95A8-6EE1E96BEE9A}" type="slidenum">
              <a:rPr lang="en-US"/>
              <a:pPr/>
              <a:t>‹#›</a:t>
            </a:fld>
            <a:endParaRPr lang="en-US"/>
          </a:p>
        </p:txBody>
      </p:sp>
    </p:spTree>
    <p:extLst>
      <p:ext uri="{BB962C8B-B14F-4D97-AF65-F5344CB8AC3E}">
        <p14:creationId xmlns:p14="http://schemas.microsoft.com/office/powerpoint/2010/main" xmlns="" val="166139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Tartalom hely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Tartalom hely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Dátum helye 4"/>
          <p:cNvSpPr>
            <a:spLocks noGrp="1"/>
          </p:cNvSpPr>
          <p:nvPr>
            <p:ph type="dt" sz="half" idx="10"/>
          </p:nvPr>
        </p:nvSpPr>
        <p:spPr/>
        <p:txBody>
          <a:bodyPr/>
          <a:lstStyle>
            <a:lvl1pPr>
              <a:defRPr/>
            </a:lvl1pPr>
          </a:lstStyle>
          <a:p>
            <a:fld id="{E8F40FAE-E931-4852-A7B7-41AAEE919774}" type="datetime1">
              <a:rPr lang="hu-HU" smtClean="0"/>
              <a:pPr/>
              <a:t>2015.11.11.</a:t>
            </a:fld>
            <a:endParaRPr lang="en-US"/>
          </a:p>
        </p:txBody>
      </p:sp>
      <p:sp>
        <p:nvSpPr>
          <p:cNvPr id="6" name="Élőláb helye 5"/>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7" name="Dia számának helye 6"/>
          <p:cNvSpPr>
            <a:spLocks noGrp="1"/>
          </p:cNvSpPr>
          <p:nvPr>
            <p:ph type="sldNum" sz="quarter" idx="12"/>
          </p:nvPr>
        </p:nvSpPr>
        <p:spPr/>
        <p:txBody>
          <a:bodyPr/>
          <a:lstStyle>
            <a:lvl1pPr>
              <a:defRPr/>
            </a:lvl1pPr>
          </a:lstStyle>
          <a:p>
            <a:fld id="{D6392E20-1576-45B5-BC44-3C410BEAABF3}" type="slidenum">
              <a:rPr lang="en-US"/>
              <a:pPr/>
              <a:t>‹#›</a:t>
            </a:fld>
            <a:endParaRPr lang="en-US"/>
          </a:p>
        </p:txBody>
      </p:sp>
    </p:spTree>
    <p:extLst>
      <p:ext uri="{BB962C8B-B14F-4D97-AF65-F5344CB8AC3E}">
        <p14:creationId xmlns:p14="http://schemas.microsoft.com/office/powerpoint/2010/main" xmlns="" val="3059634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lvl1pPr>
              <a:defRPr/>
            </a:lvl1pPr>
          </a:lstStyle>
          <a:p>
            <a:r>
              <a:rPr lang="hu-HU" smtClean="0"/>
              <a:t>Mintacím szerkesztése</a:t>
            </a:r>
            <a:endParaRPr lang="hu-HU"/>
          </a:p>
        </p:txBody>
      </p:sp>
      <p:sp>
        <p:nvSpPr>
          <p:cNvPr id="3" name="Szöveg hely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Tartalom hely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5" name="Szöveg hely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Tartalom hely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7" name="Dátum helye 6"/>
          <p:cNvSpPr>
            <a:spLocks noGrp="1"/>
          </p:cNvSpPr>
          <p:nvPr>
            <p:ph type="dt" sz="half" idx="10"/>
          </p:nvPr>
        </p:nvSpPr>
        <p:spPr/>
        <p:txBody>
          <a:bodyPr/>
          <a:lstStyle>
            <a:lvl1pPr>
              <a:defRPr/>
            </a:lvl1pPr>
          </a:lstStyle>
          <a:p>
            <a:fld id="{3E15C266-9042-4972-8DFF-D446DE706C3D}" type="datetime1">
              <a:rPr lang="hu-HU" smtClean="0"/>
              <a:pPr/>
              <a:t>2015.11.11.</a:t>
            </a:fld>
            <a:endParaRPr lang="en-US"/>
          </a:p>
        </p:txBody>
      </p:sp>
      <p:sp>
        <p:nvSpPr>
          <p:cNvPr id="8" name="Élőláb helye 7"/>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9" name="Dia számának helye 8"/>
          <p:cNvSpPr>
            <a:spLocks noGrp="1"/>
          </p:cNvSpPr>
          <p:nvPr>
            <p:ph type="sldNum" sz="quarter" idx="12"/>
          </p:nvPr>
        </p:nvSpPr>
        <p:spPr/>
        <p:txBody>
          <a:bodyPr/>
          <a:lstStyle>
            <a:lvl1pPr>
              <a:defRPr/>
            </a:lvl1pPr>
          </a:lstStyle>
          <a:p>
            <a:fld id="{821CF9D0-B255-44A9-A185-7DE0E4880DFA}" type="slidenum">
              <a:rPr lang="en-US"/>
              <a:pPr/>
              <a:t>‹#›</a:t>
            </a:fld>
            <a:endParaRPr lang="en-US"/>
          </a:p>
        </p:txBody>
      </p:sp>
    </p:spTree>
    <p:extLst>
      <p:ext uri="{BB962C8B-B14F-4D97-AF65-F5344CB8AC3E}">
        <p14:creationId xmlns:p14="http://schemas.microsoft.com/office/powerpoint/2010/main" xmlns="" val="1340143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smtClean="0"/>
              <a:t>Mintacím szerkesztése</a:t>
            </a:r>
            <a:endParaRPr lang="hu-HU"/>
          </a:p>
        </p:txBody>
      </p:sp>
      <p:sp>
        <p:nvSpPr>
          <p:cNvPr id="3" name="Dátum helye 2"/>
          <p:cNvSpPr>
            <a:spLocks noGrp="1"/>
          </p:cNvSpPr>
          <p:nvPr>
            <p:ph type="dt" sz="half" idx="10"/>
          </p:nvPr>
        </p:nvSpPr>
        <p:spPr/>
        <p:txBody>
          <a:bodyPr/>
          <a:lstStyle>
            <a:lvl1pPr>
              <a:defRPr/>
            </a:lvl1pPr>
          </a:lstStyle>
          <a:p>
            <a:fld id="{174A9E6B-0A04-4779-98C6-BAD584506A59}" type="datetime1">
              <a:rPr lang="hu-HU" smtClean="0"/>
              <a:pPr/>
              <a:t>2015.11.11.</a:t>
            </a:fld>
            <a:endParaRPr lang="en-US"/>
          </a:p>
        </p:txBody>
      </p:sp>
      <p:sp>
        <p:nvSpPr>
          <p:cNvPr id="4" name="Élőláb helye 3"/>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5" name="Dia számának helye 4"/>
          <p:cNvSpPr>
            <a:spLocks noGrp="1"/>
          </p:cNvSpPr>
          <p:nvPr>
            <p:ph type="sldNum" sz="quarter" idx="12"/>
          </p:nvPr>
        </p:nvSpPr>
        <p:spPr/>
        <p:txBody>
          <a:bodyPr/>
          <a:lstStyle>
            <a:lvl1pPr>
              <a:defRPr/>
            </a:lvl1pPr>
          </a:lstStyle>
          <a:p>
            <a:fld id="{E41D51A8-6471-41EF-9902-81B851A0B733}" type="slidenum">
              <a:rPr lang="en-US"/>
              <a:pPr/>
              <a:t>‹#›</a:t>
            </a:fld>
            <a:endParaRPr lang="en-US"/>
          </a:p>
        </p:txBody>
      </p:sp>
    </p:spTree>
    <p:extLst>
      <p:ext uri="{BB962C8B-B14F-4D97-AF65-F5344CB8AC3E}">
        <p14:creationId xmlns:p14="http://schemas.microsoft.com/office/powerpoint/2010/main" xmlns="" val="3355429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lvl1pPr>
              <a:defRPr/>
            </a:lvl1pPr>
          </a:lstStyle>
          <a:p>
            <a:fld id="{F150AEFE-28A8-42A9-A2A7-48D60D2752E0}" type="datetime1">
              <a:rPr lang="hu-HU" smtClean="0"/>
              <a:pPr/>
              <a:t>2015.11.11.</a:t>
            </a:fld>
            <a:endParaRPr lang="en-US"/>
          </a:p>
        </p:txBody>
      </p:sp>
      <p:sp>
        <p:nvSpPr>
          <p:cNvPr id="3" name="Élőláb helye 2"/>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4" name="Dia számának helye 3"/>
          <p:cNvSpPr>
            <a:spLocks noGrp="1"/>
          </p:cNvSpPr>
          <p:nvPr>
            <p:ph type="sldNum" sz="quarter" idx="12"/>
          </p:nvPr>
        </p:nvSpPr>
        <p:spPr/>
        <p:txBody>
          <a:bodyPr/>
          <a:lstStyle>
            <a:lvl1pPr>
              <a:defRPr/>
            </a:lvl1pPr>
          </a:lstStyle>
          <a:p>
            <a:fld id="{BCE9352C-E998-4692-9163-8E7E829B4405}" type="slidenum">
              <a:rPr lang="en-US"/>
              <a:pPr/>
              <a:t>‹#›</a:t>
            </a:fld>
            <a:endParaRPr lang="en-US"/>
          </a:p>
        </p:txBody>
      </p:sp>
    </p:spTree>
    <p:extLst>
      <p:ext uri="{BB962C8B-B14F-4D97-AF65-F5344CB8AC3E}">
        <p14:creationId xmlns:p14="http://schemas.microsoft.com/office/powerpoint/2010/main" xmlns="" val="2414147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457200" y="273050"/>
            <a:ext cx="3008313" cy="1162050"/>
          </a:xfrm>
        </p:spPr>
        <p:txBody>
          <a:bodyPr anchor="b"/>
          <a:lstStyle>
            <a:lvl1pPr algn="l">
              <a:defRPr sz="2000" b="1"/>
            </a:lvl1pPr>
          </a:lstStyle>
          <a:p>
            <a:r>
              <a:rPr lang="hu-HU" smtClean="0"/>
              <a:t>Mintacím szerkesztése</a:t>
            </a:r>
            <a:endParaRPr lang="hu-HU"/>
          </a:p>
        </p:txBody>
      </p:sp>
      <p:sp>
        <p:nvSpPr>
          <p:cNvPr id="3" name="Tartalom hely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hu-HU"/>
          </a:p>
        </p:txBody>
      </p:sp>
      <p:sp>
        <p:nvSpPr>
          <p:cNvPr id="4" name="Szöveg hely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lvl1pPr>
              <a:defRPr/>
            </a:lvl1pPr>
          </a:lstStyle>
          <a:p>
            <a:fld id="{6D699183-849A-45CF-BF52-15B156745BCD}" type="datetime1">
              <a:rPr lang="hu-HU" smtClean="0"/>
              <a:pPr/>
              <a:t>2015.11.11.</a:t>
            </a:fld>
            <a:endParaRPr lang="en-US"/>
          </a:p>
        </p:txBody>
      </p:sp>
      <p:sp>
        <p:nvSpPr>
          <p:cNvPr id="6" name="Élőláb helye 5"/>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7" name="Dia számának helye 6"/>
          <p:cNvSpPr>
            <a:spLocks noGrp="1"/>
          </p:cNvSpPr>
          <p:nvPr>
            <p:ph type="sldNum" sz="quarter" idx="12"/>
          </p:nvPr>
        </p:nvSpPr>
        <p:spPr/>
        <p:txBody>
          <a:bodyPr/>
          <a:lstStyle>
            <a:lvl1pPr>
              <a:defRPr/>
            </a:lvl1pPr>
          </a:lstStyle>
          <a:p>
            <a:fld id="{EFF5E6E7-CC34-43FB-B867-29A1C1A653CD}" type="slidenum">
              <a:rPr lang="en-US"/>
              <a:pPr/>
              <a:t>‹#›</a:t>
            </a:fld>
            <a:endParaRPr lang="en-US"/>
          </a:p>
        </p:txBody>
      </p:sp>
    </p:spTree>
    <p:extLst>
      <p:ext uri="{BB962C8B-B14F-4D97-AF65-F5344CB8AC3E}">
        <p14:creationId xmlns:p14="http://schemas.microsoft.com/office/powerpoint/2010/main" xmlns="" val="2152312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1792288" y="4800600"/>
            <a:ext cx="5486400" cy="566738"/>
          </a:xfrm>
        </p:spPr>
        <p:txBody>
          <a:bodyPr anchor="b"/>
          <a:lstStyle>
            <a:lvl1pPr algn="l">
              <a:defRPr sz="2000" b="1"/>
            </a:lvl1pPr>
          </a:lstStyle>
          <a:p>
            <a:r>
              <a:rPr lang="hu-HU" smtClean="0"/>
              <a:t>Mintacím szerkesztése</a:t>
            </a:r>
            <a:endParaRPr lang="hu-HU"/>
          </a:p>
        </p:txBody>
      </p:sp>
      <p:sp>
        <p:nvSpPr>
          <p:cNvPr id="3" name="Kép hely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smtClean="0"/>
              <a:t>Kép beszúrásához kattintson az ikonra</a:t>
            </a:r>
            <a:endParaRPr lang="hu-HU"/>
          </a:p>
        </p:txBody>
      </p:sp>
      <p:sp>
        <p:nvSpPr>
          <p:cNvPr id="4" name="Szöveg hely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u-HU" smtClean="0"/>
              <a:t>Mintaszöveg szerkesztése</a:t>
            </a:r>
          </a:p>
        </p:txBody>
      </p:sp>
      <p:sp>
        <p:nvSpPr>
          <p:cNvPr id="5" name="Dátum helye 4"/>
          <p:cNvSpPr>
            <a:spLocks noGrp="1"/>
          </p:cNvSpPr>
          <p:nvPr>
            <p:ph type="dt" sz="half" idx="10"/>
          </p:nvPr>
        </p:nvSpPr>
        <p:spPr/>
        <p:txBody>
          <a:bodyPr/>
          <a:lstStyle>
            <a:lvl1pPr>
              <a:defRPr/>
            </a:lvl1pPr>
          </a:lstStyle>
          <a:p>
            <a:fld id="{58E469FE-B681-49D2-A7A7-697370385ADD}" type="datetime1">
              <a:rPr lang="hu-HU" smtClean="0"/>
              <a:pPr/>
              <a:t>2015.11.11.</a:t>
            </a:fld>
            <a:endParaRPr lang="en-US"/>
          </a:p>
        </p:txBody>
      </p:sp>
      <p:sp>
        <p:nvSpPr>
          <p:cNvPr id="6" name="Élőláb helye 5"/>
          <p:cNvSpPr>
            <a:spLocks noGrp="1"/>
          </p:cNvSpPr>
          <p:nvPr>
            <p:ph type="ftr" sz="quarter" idx="11"/>
          </p:nvPr>
        </p:nvSpPr>
        <p:spPr/>
        <p:txBody>
          <a:bodyPr/>
          <a:lstStyle>
            <a:lvl1pPr>
              <a:defRPr/>
            </a:lvl1pPr>
          </a:lstStyle>
          <a:p>
            <a:r>
              <a:rPr lang="en-US" smtClean="0"/>
              <a:t>Dr. Kenyéri Katalin: Törvénymódosítás, képzés, újrahasznosítás</a:t>
            </a:r>
            <a:endParaRPr lang="en-US" dirty="0"/>
          </a:p>
        </p:txBody>
      </p:sp>
      <p:sp>
        <p:nvSpPr>
          <p:cNvPr id="7" name="Dia számának helye 6"/>
          <p:cNvSpPr>
            <a:spLocks noGrp="1"/>
          </p:cNvSpPr>
          <p:nvPr>
            <p:ph type="sldNum" sz="quarter" idx="12"/>
          </p:nvPr>
        </p:nvSpPr>
        <p:spPr/>
        <p:txBody>
          <a:bodyPr/>
          <a:lstStyle>
            <a:lvl1pPr>
              <a:defRPr/>
            </a:lvl1pPr>
          </a:lstStyle>
          <a:p>
            <a:fld id="{E3928504-BFC6-4617-98A7-3004A7B37255}" type="slidenum">
              <a:rPr lang="en-US"/>
              <a:pPr/>
              <a:t>‹#›</a:t>
            </a:fld>
            <a:endParaRPr lang="en-US"/>
          </a:p>
        </p:txBody>
      </p:sp>
    </p:spTree>
    <p:extLst>
      <p:ext uri="{BB962C8B-B14F-4D97-AF65-F5344CB8AC3E}">
        <p14:creationId xmlns:p14="http://schemas.microsoft.com/office/powerpoint/2010/main" xmlns="" val="2141855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hu-HU" smtClean="0"/>
              <a:t>Mintacím szerkesztése</a:t>
            </a:r>
            <a:endParaRPr lang="en-US" smtClean="0"/>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4FAEE48F-C2DA-4A10-93CA-4D27D78832C8}" type="datetime1">
              <a:rPr lang="hu-HU" smtClean="0"/>
              <a:pPr/>
              <a:t>2015.11.11.</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smtClean="0"/>
              <a:t>Dr. Kenyéri Katalin: Törvénymódosítás, képzés, újrahasznosítás</a:t>
            </a:r>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BFF6D23-9DFF-41BD-A226-16F808323A2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charset="0"/>
          <a:cs typeface="Arial" charset="0"/>
        </a:defRPr>
      </a:lvl2pPr>
      <a:lvl3pPr algn="l" rtl="0" eaLnBrk="1" fontAlgn="base" hangingPunct="1">
        <a:spcBef>
          <a:spcPct val="0"/>
        </a:spcBef>
        <a:spcAft>
          <a:spcPct val="0"/>
        </a:spcAft>
        <a:defRPr sz="4400">
          <a:solidFill>
            <a:schemeClr val="tx2"/>
          </a:solidFill>
          <a:latin typeface="Arial" charset="0"/>
          <a:cs typeface="Arial" charset="0"/>
        </a:defRPr>
      </a:lvl3pPr>
      <a:lvl4pPr algn="l" rtl="0" eaLnBrk="1" fontAlgn="base" hangingPunct="1">
        <a:spcBef>
          <a:spcPct val="0"/>
        </a:spcBef>
        <a:spcAft>
          <a:spcPct val="0"/>
        </a:spcAft>
        <a:defRPr sz="4400">
          <a:solidFill>
            <a:schemeClr val="tx2"/>
          </a:solidFill>
          <a:latin typeface="Arial" charset="0"/>
          <a:cs typeface="Arial" charset="0"/>
        </a:defRPr>
      </a:lvl4pPr>
      <a:lvl5pPr algn="l" rtl="0" eaLnBrk="1" fontAlgn="base" hangingPunct="1">
        <a:spcBef>
          <a:spcPct val="0"/>
        </a:spcBef>
        <a:spcAft>
          <a:spcPct val="0"/>
        </a:spcAft>
        <a:defRPr sz="4400">
          <a:solidFill>
            <a:schemeClr val="tx2"/>
          </a:solidFill>
          <a:latin typeface="Arial" charset="0"/>
          <a:cs typeface="Arial" charset="0"/>
        </a:defRPr>
      </a:lvl5pPr>
      <a:lvl6pPr marL="457200" algn="l" rtl="0" eaLnBrk="1" fontAlgn="base" hangingPunct="1">
        <a:spcBef>
          <a:spcPct val="0"/>
        </a:spcBef>
        <a:spcAft>
          <a:spcPct val="0"/>
        </a:spcAft>
        <a:defRPr sz="4400">
          <a:solidFill>
            <a:schemeClr val="tx2"/>
          </a:solidFill>
          <a:latin typeface="Arial" charset="0"/>
          <a:cs typeface="Arial" charset="0"/>
        </a:defRPr>
      </a:lvl6pPr>
      <a:lvl7pPr marL="914400" algn="l" rtl="0" eaLnBrk="1" fontAlgn="base" hangingPunct="1">
        <a:spcBef>
          <a:spcPct val="0"/>
        </a:spcBef>
        <a:spcAft>
          <a:spcPct val="0"/>
        </a:spcAft>
        <a:defRPr sz="4400">
          <a:solidFill>
            <a:schemeClr val="tx2"/>
          </a:solidFill>
          <a:latin typeface="Arial" charset="0"/>
          <a:cs typeface="Arial" charset="0"/>
        </a:defRPr>
      </a:lvl7pPr>
      <a:lvl8pPr marL="1371600" algn="l" rtl="0" eaLnBrk="1" fontAlgn="base" hangingPunct="1">
        <a:spcBef>
          <a:spcPct val="0"/>
        </a:spcBef>
        <a:spcAft>
          <a:spcPct val="0"/>
        </a:spcAft>
        <a:defRPr sz="4400">
          <a:solidFill>
            <a:schemeClr val="tx2"/>
          </a:solidFill>
          <a:latin typeface="Arial" charset="0"/>
          <a:cs typeface="Arial" charset="0"/>
        </a:defRPr>
      </a:lvl8pPr>
      <a:lvl9pPr marL="1828800" algn="l"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p:txBody>
          <a:bodyPr/>
          <a:lstStyle/>
          <a:p>
            <a:r>
              <a:rPr lang="hu-HU" dirty="0" smtClean="0"/>
              <a:t>Jogszabályi változások</a:t>
            </a:r>
            <a:br>
              <a:rPr lang="hu-HU" dirty="0" smtClean="0"/>
            </a:br>
            <a:r>
              <a:rPr lang="hu-HU" sz="2800" dirty="0" smtClean="0">
                <a:latin typeface="Times New Roman" pitchFamily="18" charset="0"/>
                <a:cs typeface="Times New Roman" pitchFamily="18" charset="0"/>
              </a:rPr>
              <a:t>KSZR Műhelynapok</a:t>
            </a:r>
            <a:br>
              <a:rPr lang="hu-HU" sz="2800" dirty="0" smtClean="0">
                <a:latin typeface="Times New Roman" pitchFamily="18" charset="0"/>
                <a:cs typeface="Times New Roman" pitchFamily="18" charset="0"/>
              </a:rPr>
            </a:br>
            <a:r>
              <a:rPr lang="hu-HU" sz="2800" dirty="0" smtClean="0">
                <a:latin typeface="Times New Roman" pitchFamily="18" charset="0"/>
                <a:cs typeface="Times New Roman" pitchFamily="18" charset="0"/>
              </a:rPr>
              <a:t>Zalaegerszeg, 2015. november 11.</a:t>
            </a:r>
            <a:br>
              <a:rPr lang="hu-HU" sz="2800" dirty="0" smtClean="0">
                <a:latin typeface="Times New Roman" pitchFamily="18" charset="0"/>
                <a:cs typeface="Times New Roman" pitchFamily="18" charset="0"/>
              </a:rPr>
            </a:br>
            <a:endParaRPr lang="hu-HU" sz="2800" dirty="0">
              <a:latin typeface="Times New Roman" pitchFamily="18" charset="0"/>
              <a:cs typeface="Times New Roman" pitchFamily="18" charset="0"/>
            </a:endParaRPr>
          </a:p>
        </p:txBody>
      </p:sp>
      <p:sp>
        <p:nvSpPr>
          <p:cNvPr id="22531" name="Rectangle 3"/>
          <p:cNvSpPr>
            <a:spLocks noGrp="1" noChangeArrowheads="1"/>
          </p:cNvSpPr>
          <p:nvPr>
            <p:ph type="subTitle" idx="1"/>
          </p:nvPr>
        </p:nvSpPr>
        <p:spPr/>
        <p:txBody>
          <a:bodyPr/>
          <a:lstStyle/>
          <a:p>
            <a:r>
              <a:rPr lang="hu-HU" sz="2400" dirty="0" smtClean="0"/>
              <a:t>Dr. Kenyéri Katalin</a:t>
            </a:r>
          </a:p>
          <a:p>
            <a:r>
              <a:rPr lang="hu-HU" sz="2400" dirty="0" smtClean="0"/>
              <a:t>EMMI Könyvtári és Levéltári Osztály</a:t>
            </a:r>
            <a:endParaRPr lang="hu-HU"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3000"/>
          </a:xfrm>
        </p:spPr>
        <p:txBody>
          <a:bodyPr/>
          <a:lstStyle/>
          <a:p>
            <a:pPr marL="0" indent="0" algn="ctr"/>
            <a:r>
              <a:rPr lang="hu-HU" sz="2800" b="1" dirty="0">
                <a:latin typeface="Times New Roman" pitchFamily="18" charset="0"/>
                <a:cs typeface="Times New Roman" pitchFamily="18" charset="0"/>
              </a:rPr>
              <a:t>A könyvtári dokumentumok c. fejezet </a:t>
            </a:r>
            <a:r>
              <a:rPr lang="hu-HU" sz="2800" b="1" dirty="0" smtClean="0">
                <a:latin typeface="Times New Roman" pitchFamily="18" charset="0"/>
                <a:cs typeface="Times New Roman" pitchFamily="18" charset="0"/>
              </a:rPr>
              <a:t>szabályai</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395536" y="1340768"/>
            <a:ext cx="8229600" cy="4713387"/>
          </a:xfrm>
        </p:spPr>
        <p:txBody>
          <a:bodyPr/>
          <a:lstStyle/>
          <a:p>
            <a:pPr marL="0" indent="0" algn="just">
              <a:buNone/>
            </a:pPr>
            <a:endParaRPr lang="hu-HU" sz="2000" dirty="0" smtClean="0"/>
          </a:p>
          <a:p>
            <a:pPr marL="0" indent="0" algn="just">
              <a:buNone/>
            </a:pPr>
            <a:r>
              <a:rPr lang="hu-HU" sz="2000" dirty="0" smtClean="0"/>
              <a:t>60/B</a:t>
            </a:r>
            <a:r>
              <a:rPr lang="hu-HU" sz="2000" dirty="0"/>
              <a:t>. </a:t>
            </a:r>
            <a:r>
              <a:rPr lang="hu-HU" sz="2000" dirty="0" smtClean="0"/>
              <a:t>§ </a:t>
            </a:r>
            <a:r>
              <a:rPr lang="hu-HU" sz="2000" dirty="0"/>
              <a:t>(4) A könyvtár állományában tartja a gyűjtőkörébe nem tartozó − e törvény szerint </a:t>
            </a:r>
            <a:r>
              <a:rPr lang="hu-HU" sz="2000" dirty="0" err="1"/>
              <a:t>hungarikumnak</a:t>
            </a:r>
            <a:r>
              <a:rPr lang="hu-HU" sz="2000" dirty="0"/>
              <a:t> minősülő − könyvtári dokumentumot, ha nem állapítható meg, hogy van olyan könyvtár, amely archiválja annak egy példányát. A könyvtár a gyűjtőkörébe nem tartozó könyvtári dokumentumot megállapodás alapján más könyvtárnak archiválásra átadhatja. </a:t>
            </a:r>
          </a:p>
          <a:p>
            <a:pPr marL="0" indent="0">
              <a:buNone/>
            </a:pPr>
            <a:r>
              <a:rPr lang="hu-HU" sz="2000" dirty="0"/>
              <a:t> </a:t>
            </a:r>
            <a:endParaRPr lang="hu-HU" sz="2000" dirty="0" smtClean="0"/>
          </a:p>
        </p:txBody>
      </p:sp>
      <p:sp>
        <p:nvSpPr>
          <p:cNvPr id="2" name="Dia számának helye 1"/>
          <p:cNvSpPr>
            <a:spLocks noGrp="1"/>
          </p:cNvSpPr>
          <p:nvPr>
            <p:ph type="sldNum" sz="quarter" idx="12"/>
          </p:nvPr>
        </p:nvSpPr>
        <p:spPr/>
        <p:txBody>
          <a:bodyPr/>
          <a:lstStyle/>
          <a:p>
            <a:fld id="{A55361A3-9BA0-46D1-A746-C53AE44E4643}" type="slidenum">
              <a:rPr lang="en-US" smtClean="0"/>
              <a:pPr/>
              <a:t>10</a:t>
            </a:fld>
            <a:endParaRPr lang="en-US"/>
          </a:p>
        </p:txBody>
      </p:sp>
      <p:sp>
        <p:nvSpPr>
          <p:cNvPr id="3" name="Dátum helye 2"/>
          <p:cNvSpPr>
            <a:spLocks noGrp="1"/>
          </p:cNvSpPr>
          <p:nvPr>
            <p:ph type="dt" sz="half" idx="10"/>
          </p:nvPr>
        </p:nvSpPr>
        <p:spPr/>
        <p:txBody>
          <a:bodyPr/>
          <a:lstStyle/>
          <a:p>
            <a:fld id="{83141651-40CA-4364-9B0D-4EB986B1D123}" type="datetime1">
              <a:rPr lang="hu-HU" smtClean="0"/>
              <a:pPr/>
              <a:t>2015.11.11.</a:t>
            </a:fld>
            <a:endParaRPr lang="en-US" dirty="0"/>
          </a:p>
        </p:txBody>
      </p:sp>
      <p:sp>
        <p:nvSpPr>
          <p:cNvPr id="6" name="Élőláb helye 5"/>
          <p:cNvSpPr>
            <a:spLocks noGrp="1"/>
          </p:cNvSpPr>
          <p:nvPr>
            <p:ph type="ftr" sz="quarter" idx="11"/>
          </p:nvPr>
        </p:nvSpPr>
        <p:spPr>
          <a:xfrm>
            <a:off x="1907704" y="6245225"/>
            <a:ext cx="5832648"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3726531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3000"/>
          </a:xfrm>
        </p:spPr>
        <p:txBody>
          <a:bodyPr/>
          <a:lstStyle/>
          <a:p>
            <a:pPr marL="0" indent="0" algn="ctr"/>
            <a:r>
              <a:rPr lang="hu-HU" sz="2800" b="1" dirty="0" smtClean="0">
                <a:latin typeface="Times New Roman" pitchFamily="18" charset="0"/>
                <a:cs typeface="Times New Roman" pitchFamily="18" charset="0"/>
              </a:rPr>
              <a:t>Nemzeti könyvtári feladatok kiegészítése</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412776"/>
            <a:ext cx="8229600" cy="4713387"/>
          </a:xfrm>
        </p:spPr>
        <p:txBody>
          <a:bodyPr/>
          <a:lstStyle/>
          <a:p>
            <a:pPr marL="0" indent="0" algn="just">
              <a:buNone/>
            </a:pPr>
            <a:r>
              <a:rPr lang="hu-HU" sz="2000" dirty="0"/>
              <a:t>60/B. </a:t>
            </a:r>
            <a:r>
              <a:rPr lang="hu-HU" sz="2000" dirty="0" smtClean="0"/>
              <a:t>§ (</a:t>
            </a:r>
            <a:r>
              <a:rPr lang="hu-HU" sz="2000" dirty="0"/>
              <a:t>5) A nemzeti könyvtár archiválja az elektronikus könyvtári dokumentumokat</a:t>
            </a:r>
            <a:r>
              <a:rPr lang="hu-HU" sz="2000" dirty="0" smtClean="0"/>
              <a:t>.</a:t>
            </a:r>
          </a:p>
          <a:p>
            <a:pPr marL="0" indent="0" algn="just">
              <a:buNone/>
            </a:pPr>
            <a:endParaRPr lang="hu-HU" sz="2000" dirty="0"/>
          </a:p>
          <a:p>
            <a:pPr marL="0" indent="0">
              <a:buNone/>
            </a:pPr>
            <a:r>
              <a:rPr lang="hu-HU" sz="2000" i="1" dirty="0"/>
              <a:t>(Az 55. §</a:t>
            </a:r>
            <a:r>
              <a:rPr lang="hu-HU" sz="2000" i="1" dirty="0" err="1"/>
              <a:t>-ban</a:t>
            </a:r>
            <a:r>
              <a:rPr lang="hu-HU" sz="2000" i="1" dirty="0"/>
              <a:t> foglaltakon túl a nemzeti könyvtár alapfeladatai:)</a:t>
            </a:r>
            <a:endParaRPr lang="hu-HU" sz="2000" dirty="0"/>
          </a:p>
          <a:p>
            <a:pPr marL="0" indent="0">
              <a:buNone/>
            </a:pPr>
            <a:endParaRPr lang="hu-HU" sz="2000" dirty="0" smtClean="0"/>
          </a:p>
          <a:p>
            <a:pPr marL="0" indent="0">
              <a:buNone/>
            </a:pPr>
            <a:r>
              <a:rPr lang="hu-HU" sz="2000" dirty="0"/>
              <a:t> „</a:t>
            </a:r>
            <a:r>
              <a:rPr lang="hu-HU" sz="2000" i="1" dirty="0"/>
              <a:t>m)</a:t>
            </a:r>
            <a:r>
              <a:rPr lang="hu-HU" sz="2000" dirty="0"/>
              <a:t> a könyvtárakban őrzött kulturális javak digitalizálása az Országos Könyvtári Digitalizálási Stratégia szerint.”</a:t>
            </a:r>
          </a:p>
          <a:p>
            <a:pPr marL="0" indent="0" algn="just">
              <a:buNone/>
            </a:pPr>
            <a:endParaRPr lang="hu-HU" sz="2000" dirty="0"/>
          </a:p>
          <a:p>
            <a:pPr marL="0" indent="0" algn="just">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11</a:t>
            </a:fld>
            <a:endParaRPr lang="en-US"/>
          </a:p>
        </p:txBody>
      </p:sp>
      <p:sp>
        <p:nvSpPr>
          <p:cNvPr id="3" name="Dátum helye 2"/>
          <p:cNvSpPr>
            <a:spLocks noGrp="1"/>
          </p:cNvSpPr>
          <p:nvPr>
            <p:ph type="dt" sz="half" idx="10"/>
          </p:nvPr>
        </p:nvSpPr>
        <p:spPr/>
        <p:txBody>
          <a:bodyPr/>
          <a:lstStyle/>
          <a:p>
            <a:fld id="{5056E29B-22AA-49FB-85E9-E807C29AEC83}" type="datetime1">
              <a:rPr lang="hu-HU" smtClean="0"/>
              <a:pPr/>
              <a:t>2015.11.11.</a:t>
            </a:fld>
            <a:endParaRPr lang="en-US" dirty="0"/>
          </a:p>
        </p:txBody>
      </p:sp>
      <p:sp>
        <p:nvSpPr>
          <p:cNvPr id="6" name="Élőláb helye 5"/>
          <p:cNvSpPr>
            <a:spLocks noGrp="1"/>
          </p:cNvSpPr>
          <p:nvPr>
            <p:ph type="ftr" sz="quarter" idx="11"/>
          </p:nvPr>
        </p:nvSpPr>
        <p:spPr>
          <a:xfrm>
            <a:off x="1907704" y="6245225"/>
            <a:ext cx="5832648"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28110776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3000"/>
          </a:xfrm>
        </p:spPr>
        <p:txBody>
          <a:bodyPr/>
          <a:lstStyle/>
          <a:p>
            <a:pPr marL="0" indent="0" algn="ctr"/>
            <a:r>
              <a:rPr lang="hu-HU" sz="2800" b="1" dirty="0" smtClean="0">
                <a:latin typeface="Times New Roman" pitchFamily="18" charset="0"/>
                <a:cs typeface="Times New Roman" pitchFamily="18" charset="0"/>
              </a:rPr>
              <a:t>Új fogalmak bevezetése</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412776"/>
            <a:ext cx="8229600" cy="4713387"/>
          </a:xfrm>
        </p:spPr>
        <p:txBody>
          <a:bodyPr/>
          <a:lstStyle/>
          <a:p>
            <a:pPr marL="0" indent="0" algn="just">
              <a:buNone/>
            </a:pPr>
            <a:r>
              <a:rPr lang="hu-HU" sz="2000" i="1" dirty="0"/>
              <a:t>(E törvény alkalmazásában:)</a:t>
            </a:r>
            <a:endParaRPr lang="hu-HU" sz="2000" dirty="0"/>
          </a:p>
          <a:p>
            <a:pPr marL="0" indent="0" algn="just">
              <a:buNone/>
            </a:pPr>
            <a:r>
              <a:rPr lang="hu-HU" sz="2000" i="1" dirty="0"/>
              <a:t> </a:t>
            </a:r>
            <a:endParaRPr lang="hu-HU" sz="2000" dirty="0"/>
          </a:p>
          <a:p>
            <a:pPr marL="0" indent="0" algn="just">
              <a:buNone/>
            </a:pPr>
            <a:r>
              <a:rPr lang="hu-HU" sz="2000" dirty="0"/>
              <a:t>„</a:t>
            </a:r>
            <a:r>
              <a:rPr lang="hu-HU" sz="2000" i="1" dirty="0"/>
              <a:t>Archiválás</a:t>
            </a:r>
            <a:r>
              <a:rPr lang="hu-HU" sz="2000" dirty="0"/>
              <a:t>: a könyvtár gyűjtőköri szabályzatában meghatározott könyvtári dokumentumoknak a könyvtár állományában való végleges megtartása érdekében a könyvtár által folytatott megőrző tevékenység, beleértve az elektronikus dokumentumok olyan módon történő megőrzését, ami kizárja az utólagos tartalmi módosítás lehetőségét, valamint védi az elektronikus dokumentumokat a törlés, a megsemmisítés, a véletlen megsemmisülés, sérülés és a jogosulatlan hozzáférés ellen,  továbbá biztosítja, hogy az elektronikus dokumentumok értelmezhetősége, olvashatósága − a dokumentumok megjeleníthetőségét lehetővé tevő technikai megoldások  alkalmazásával −  megmaradjon.”</a:t>
            </a:r>
          </a:p>
          <a:p>
            <a:pPr marL="0" indent="0" algn="just">
              <a:buNone/>
            </a:pPr>
            <a:endParaRPr lang="hu-HU" sz="2000" dirty="0"/>
          </a:p>
          <a:p>
            <a:pPr marL="0" indent="0" algn="just">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12</a:t>
            </a:fld>
            <a:endParaRPr lang="en-US"/>
          </a:p>
        </p:txBody>
      </p:sp>
      <p:sp>
        <p:nvSpPr>
          <p:cNvPr id="3" name="Dátum helye 2"/>
          <p:cNvSpPr>
            <a:spLocks noGrp="1"/>
          </p:cNvSpPr>
          <p:nvPr>
            <p:ph type="dt" sz="half" idx="10"/>
          </p:nvPr>
        </p:nvSpPr>
        <p:spPr/>
        <p:txBody>
          <a:bodyPr/>
          <a:lstStyle/>
          <a:p>
            <a:fld id="{01434482-F210-47E6-949A-EAE5F4909C34}" type="datetime1">
              <a:rPr lang="hu-HU" smtClean="0"/>
              <a:pPr/>
              <a:t>2015.11.11.</a:t>
            </a:fld>
            <a:endParaRPr lang="en-US" dirty="0"/>
          </a:p>
        </p:txBody>
      </p:sp>
      <p:sp>
        <p:nvSpPr>
          <p:cNvPr id="6" name="Élőláb helye 5"/>
          <p:cNvSpPr>
            <a:spLocks noGrp="1"/>
          </p:cNvSpPr>
          <p:nvPr>
            <p:ph type="ftr" sz="quarter" idx="11"/>
          </p:nvPr>
        </p:nvSpPr>
        <p:spPr>
          <a:xfrm>
            <a:off x="1907704" y="6245225"/>
            <a:ext cx="5760640"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31806474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3000"/>
          </a:xfrm>
        </p:spPr>
        <p:txBody>
          <a:bodyPr/>
          <a:lstStyle/>
          <a:p>
            <a:pPr marL="0" indent="0" algn="ctr"/>
            <a:r>
              <a:rPr lang="hu-HU" sz="2800" b="1" dirty="0" smtClean="0">
                <a:latin typeface="Times New Roman" pitchFamily="18" charset="0"/>
                <a:cs typeface="Times New Roman" pitchFamily="18" charset="0"/>
              </a:rPr>
              <a:t>Új fogalmak bevezetése</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412776"/>
            <a:ext cx="8229600" cy="4713387"/>
          </a:xfrm>
        </p:spPr>
        <p:txBody>
          <a:bodyPr/>
          <a:lstStyle/>
          <a:p>
            <a:pPr marL="0" indent="0" algn="just">
              <a:buNone/>
            </a:pPr>
            <a:r>
              <a:rPr lang="hu-HU" sz="2000" i="1" dirty="0"/>
              <a:t>(E törvény alkalmazásában:)</a:t>
            </a:r>
            <a:endParaRPr lang="hu-HU" sz="2000" dirty="0"/>
          </a:p>
          <a:p>
            <a:pPr marL="0" indent="0" algn="just">
              <a:buNone/>
            </a:pPr>
            <a:r>
              <a:rPr lang="hu-HU" sz="2000" i="1" dirty="0"/>
              <a:t> </a:t>
            </a:r>
            <a:endParaRPr lang="hu-HU" sz="2000" dirty="0"/>
          </a:p>
          <a:p>
            <a:pPr marL="0" indent="0" algn="just">
              <a:buNone/>
            </a:pPr>
            <a:r>
              <a:rPr lang="hu-HU" sz="2000" dirty="0"/>
              <a:t>„</a:t>
            </a:r>
            <a:r>
              <a:rPr lang="hu-HU" sz="2000" i="1" dirty="0"/>
              <a:t>z)</a:t>
            </a:r>
            <a:r>
              <a:rPr lang="hu-HU" sz="2000" dirty="0"/>
              <a:t> </a:t>
            </a:r>
            <a:r>
              <a:rPr lang="hu-HU" sz="2000" i="1" dirty="0"/>
              <a:t>Kiadvány</a:t>
            </a:r>
            <a:r>
              <a:rPr lang="hu-HU" sz="2000" dirty="0"/>
              <a:t>: a médiaszolgáltatásokról és a tömegkommunikációról szóló törvényben meghatározott kiadvány, továbbá a dia, a diafilm, a földgömb és az éggömb.</a:t>
            </a:r>
          </a:p>
          <a:p>
            <a:pPr marL="0" indent="0" algn="just">
              <a:buNone/>
            </a:pPr>
            <a:endParaRPr lang="hu-HU" sz="2000" dirty="0"/>
          </a:p>
          <a:p>
            <a:pPr marL="0" indent="0" algn="just">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13</a:t>
            </a:fld>
            <a:endParaRPr lang="en-US"/>
          </a:p>
        </p:txBody>
      </p:sp>
      <p:sp>
        <p:nvSpPr>
          <p:cNvPr id="3" name="Dátum helye 2"/>
          <p:cNvSpPr>
            <a:spLocks noGrp="1"/>
          </p:cNvSpPr>
          <p:nvPr>
            <p:ph type="dt" sz="half" idx="10"/>
          </p:nvPr>
        </p:nvSpPr>
        <p:spPr/>
        <p:txBody>
          <a:bodyPr/>
          <a:lstStyle/>
          <a:p>
            <a:fld id="{D5BE9FD3-A083-4E43-BCD2-74AD389B1F5F}" type="datetime1">
              <a:rPr lang="hu-HU" smtClean="0"/>
              <a:pPr/>
              <a:t>2015.11.11.</a:t>
            </a:fld>
            <a:endParaRPr lang="en-US" dirty="0"/>
          </a:p>
        </p:txBody>
      </p:sp>
      <p:sp>
        <p:nvSpPr>
          <p:cNvPr id="6" name="Élőláb helye 5"/>
          <p:cNvSpPr>
            <a:spLocks noGrp="1"/>
          </p:cNvSpPr>
          <p:nvPr>
            <p:ph type="ftr" sz="quarter" idx="11"/>
          </p:nvPr>
        </p:nvSpPr>
        <p:spPr>
          <a:xfrm>
            <a:off x="1907704" y="6245225"/>
            <a:ext cx="5760640"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28287738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3000"/>
          </a:xfrm>
        </p:spPr>
        <p:txBody>
          <a:bodyPr/>
          <a:lstStyle/>
          <a:p>
            <a:pPr marL="0" indent="0" algn="ctr"/>
            <a:r>
              <a:rPr lang="hu-HU" sz="2800" b="1" dirty="0" smtClean="0">
                <a:latin typeface="Times New Roman" pitchFamily="18" charset="0"/>
                <a:cs typeface="Times New Roman" pitchFamily="18" charset="0"/>
              </a:rPr>
              <a:t>Egyéb módosítások</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412776"/>
            <a:ext cx="8229600" cy="4713387"/>
          </a:xfrm>
        </p:spPr>
        <p:txBody>
          <a:bodyPr/>
          <a:lstStyle/>
          <a:p>
            <a:pPr marL="0" indent="0" algn="just">
              <a:buNone/>
            </a:pPr>
            <a:endParaRPr lang="hu-HU" sz="2000" dirty="0"/>
          </a:p>
          <a:p>
            <a:pPr marL="0" indent="0" algn="just">
              <a:buNone/>
            </a:pPr>
            <a:r>
              <a:rPr lang="hu-HU" sz="2000" dirty="0"/>
              <a:t>A Kultv. </a:t>
            </a:r>
          </a:p>
          <a:p>
            <a:pPr marL="0" indent="0" algn="just">
              <a:buNone/>
            </a:pPr>
            <a:r>
              <a:rPr lang="hu-HU" sz="2000" i="1" dirty="0" smtClean="0"/>
              <a:t>b</a:t>
            </a:r>
            <a:r>
              <a:rPr lang="hu-HU" sz="2000" i="1" dirty="0"/>
              <a:t>)</a:t>
            </a:r>
            <a:r>
              <a:rPr lang="hu-HU" sz="2000" dirty="0"/>
              <a:t> 55. § </a:t>
            </a:r>
            <a:r>
              <a:rPr lang="hu-HU" sz="2000" i="1" dirty="0"/>
              <a:t>i)</a:t>
            </a:r>
            <a:r>
              <a:rPr lang="hu-HU" sz="2000" dirty="0"/>
              <a:t> pontjában a „közművelődési rendezvényeket és egyéb” szövegrész helyébe az „és egyéb könyvtári”,</a:t>
            </a:r>
          </a:p>
          <a:p>
            <a:pPr marL="0" indent="0" algn="just">
              <a:buNone/>
            </a:pPr>
            <a:r>
              <a:rPr lang="hu-HU" sz="2000" i="1" dirty="0"/>
              <a:t>c)</a:t>
            </a:r>
            <a:r>
              <a:rPr lang="hu-HU" sz="2000" dirty="0"/>
              <a:t> 67. §</a:t>
            </a:r>
            <a:r>
              <a:rPr lang="hu-HU" sz="2000" dirty="0" err="1"/>
              <a:t>-ában</a:t>
            </a:r>
            <a:r>
              <a:rPr lang="hu-HU" sz="2000" dirty="0"/>
              <a:t> a „</a:t>
            </a:r>
            <a:r>
              <a:rPr lang="hu-HU" sz="2000" dirty="0" err="1"/>
              <a:t>tizentötezer</a:t>
            </a:r>
            <a:r>
              <a:rPr lang="hu-HU" sz="2000" dirty="0"/>
              <a:t>” szövegrész helyébe a „tizenötezer”, a „jelentős gazdálkodási előnyök” szövegrész helyébe a „jelentős gazdálkodási előnyök kimutatása”</a:t>
            </a:r>
          </a:p>
          <a:p>
            <a:pPr marL="0" indent="0" algn="just">
              <a:buNone/>
            </a:pPr>
            <a:r>
              <a:rPr lang="hu-HU" sz="2000" dirty="0"/>
              <a:t>szöveg lép.</a:t>
            </a:r>
          </a:p>
          <a:p>
            <a:pPr marL="0" indent="0" algn="just">
              <a:buNone/>
            </a:pPr>
            <a:r>
              <a:rPr lang="hu-HU" sz="2000" dirty="0"/>
              <a:t> </a:t>
            </a:r>
          </a:p>
          <a:p>
            <a:pPr marL="0" indent="0" algn="just">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14</a:t>
            </a:fld>
            <a:endParaRPr lang="en-US"/>
          </a:p>
        </p:txBody>
      </p:sp>
      <p:sp>
        <p:nvSpPr>
          <p:cNvPr id="3" name="Dátum helye 2"/>
          <p:cNvSpPr>
            <a:spLocks noGrp="1"/>
          </p:cNvSpPr>
          <p:nvPr>
            <p:ph type="dt" sz="half" idx="10"/>
          </p:nvPr>
        </p:nvSpPr>
        <p:spPr/>
        <p:txBody>
          <a:bodyPr/>
          <a:lstStyle/>
          <a:p>
            <a:fld id="{0E45C38C-75BE-438A-AED5-BC99F1AF91A6}" type="datetime1">
              <a:rPr lang="hu-HU" smtClean="0"/>
              <a:pPr/>
              <a:t>2015.11.11.</a:t>
            </a:fld>
            <a:endParaRPr lang="en-US" dirty="0"/>
          </a:p>
        </p:txBody>
      </p:sp>
      <p:sp>
        <p:nvSpPr>
          <p:cNvPr id="6" name="Élőláb helye 5"/>
          <p:cNvSpPr>
            <a:spLocks noGrp="1"/>
          </p:cNvSpPr>
          <p:nvPr>
            <p:ph type="ftr" sz="quarter" idx="11"/>
          </p:nvPr>
        </p:nvSpPr>
        <p:spPr>
          <a:xfrm>
            <a:off x="1907704" y="6245225"/>
            <a:ext cx="5760640"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5994138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922114"/>
          </a:xfrm>
        </p:spPr>
        <p:txBody>
          <a:bodyPr/>
          <a:lstStyle/>
          <a:p>
            <a:pPr marL="0" indent="0" algn="ctr"/>
            <a:r>
              <a:rPr lang="hu-HU" sz="2800" b="1" dirty="0" smtClean="0">
                <a:latin typeface="Times New Roman" pitchFamily="18" charset="0"/>
                <a:cs typeface="Times New Roman" pitchFamily="18" charset="0"/>
              </a:rPr>
              <a:t>Képzés</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196752"/>
            <a:ext cx="8229600" cy="4929411"/>
          </a:xfrm>
        </p:spPr>
        <p:txBody>
          <a:bodyPr/>
          <a:lstStyle/>
          <a:p>
            <a:pPr marL="0" indent="0" algn="ctr">
              <a:buNone/>
            </a:pPr>
            <a:r>
              <a:rPr lang="hu-HU" sz="2000" dirty="0" smtClean="0"/>
              <a:t>A felsőoktatási képzés tartalmának megújítása során sikerült megőrizni az informatikus könyvtáros képzés két szintjét.</a:t>
            </a:r>
          </a:p>
          <a:p>
            <a:pPr marL="0" indent="0" algn="just">
              <a:buNone/>
            </a:pPr>
            <a:endParaRPr lang="hu-HU" sz="2000" dirty="0"/>
          </a:p>
          <a:p>
            <a:pPr marL="0" indent="0" algn="ctr">
              <a:buNone/>
            </a:pPr>
            <a:r>
              <a:rPr lang="hu-HU" sz="2000" dirty="0" smtClean="0"/>
              <a:t>Informatikus könyvtáros Alapképzési szak 6. szint</a:t>
            </a:r>
          </a:p>
          <a:p>
            <a:pPr marL="0" indent="0" algn="ctr">
              <a:buNone/>
            </a:pPr>
            <a:r>
              <a:rPr lang="hu-HU" sz="2000" dirty="0" err="1" smtClean="0"/>
              <a:t>Librarian</a:t>
            </a:r>
            <a:r>
              <a:rPr lang="hu-HU" sz="2000" dirty="0" smtClean="0"/>
              <a:t> and </a:t>
            </a:r>
            <a:r>
              <a:rPr lang="hu-HU" sz="2000" dirty="0" err="1" smtClean="0"/>
              <a:t>Information</a:t>
            </a:r>
            <a:r>
              <a:rPr lang="hu-HU" sz="2000" dirty="0" smtClean="0"/>
              <a:t> </a:t>
            </a:r>
            <a:r>
              <a:rPr lang="hu-HU" sz="2000" dirty="0" err="1" smtClean="0"/>
              <a:t>scientist</a:t>
            </a:r>
            <a:endParaRPr lang="hu-HU" sz="2000" dirty="0" smtClean="0"/>
          </a:p>
          <a:p>
            <a:pPr marL="0" indent="0" algn="ctr">
              <a:buNone/>
            </a:pPr>
            <a:r>
              <a:rPr lang="hu-HU" sz="2000" dirty="0" smtClean="0"/>
              <a:t>Képzési terület: társadalomtudomány</a:t>
            </a:r>
          </a:p>
          <a:p>
            <a:pPr marL="0" indent="0" algn="ctr">
              <a:buNone/>
            </a:pPr>
            <a:endParaRPr lang="hu-HU" sz="2000" dirty="0"/>
          </a:p>
          <a:p>
            <a:pPr marL="0" indent="0" algn="ctr">
              <a:buNone/>
            </a:pPr>
            <a:r>
              <a:rPr lang="hu-HU" sz="2000" dirty="0" smtClean="0"/>
              <a:t>Könyvtártudomány </a:t>
            </a:r>
          </a:p>
          <a:p>
            <a:pPr marL="0" indent="0" algn="ctr">
              <a:buNone/>
            </a:pPr>
            <a:r>
              <a:rPr lang="hu-HU" sz="2000" dirty="0" smtClean="0"/>
              <a:t>Mesterképzési szak 7. szint</a:t>
            </a:r>
          </a:p>
          <a:p>
            <a:pPr marL="0" indent="0" algn="ctr">
              <a:buNone/>
            </a:pPr>
            <a:r>
              <a:rPr lang="hu-HU" sz="2000" dirty="0"/>
              <a:t>Okleveles informatikus könyvtáros </a:t>
            </a:r>
            <a:endParaRPr lang="hu-HU" sz="2000" dirty="0" smtClean="0"/>
          </a:p>
          <a:p>
            <a:pPr marL="0" indent="0" algn="ctr">
              <a:buNone/>
            </a:pPr>
            <a:r>
              <a:rPr lang="hu-HU" sz="2000" dirty="0" err="1" smtClean="0"/>
              <a:t>Librarian</a:t>
            </a:r>
            <a:r>
              <a:rPr lang="hu-HU" sz="2000" dirty="0" smtClean="0"/>
              <a:t> and </a:t>
            </a:r>
            <a:r>
              <a:rPr lang="hu-HU" sz="2000" dirty="0" err="1" smtClean="0"/>
              <a:t>Information</a:t>
            </a:r>
            <a:r>
              <a:rPr lang="hu-HU" sz="2000" dirty="0" smtClean="0"/>
              <a:t> </a:t>
            </a:r>
            <a:r>
              <a:rPr lang="hu-HU" sz="2000" dirty="0" err="1" smtClean="0"/>
              <a:t>Scientist</a:t>
            </a:r>
            <a:endParaRPr lang="hu-HU" sz="2000" dirty="0" smtClean="0"/>
          </a:p>
          <a:p>
            <a:pPr marL="0" indent="0" algn="ctr">
              <a:buNone/>
            </a:pPr>
            <a:r>
              <a:rPr lang="hu-HU" sz="2000" dirty="0" smtClean="0"/>
              <a:t>Képzési terület: társadalomtudomány</a:t>
            </a: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15</a:t>
            </a:fld>
            <a:endParaRPr lang="en-US"/>
          </a:p>
        </p:txBody>
      </p:sp>
      <p:sp>
        <p:nvSpPr>
          <p:cNvPr id="3" name="Dátum helye 2"/>
          <p:cNvSpPr>
            <a:spLocks noGrp="1"/>
          </p:cNvSpPr>
          <p:nvPr>
            <p:ph type="dt" sz="half" idx="10"/>
          </p:nvPr>
        </p:nvSpPr>
        <p:spPr/>
        <p:txBody>
          <a:bodyPr/>
          <a:lstStyle/>
          <a:p>
            <a:fld id="{DEF1E8D3-6AF8-42C5-8326-3D748334871C}" type="datetime1">
              <a:rPr lang="hu-HU" smtClean="0"/>
              <a:pPr/>
              <a:t>2015.11.11.</a:t>
            </a:fld>
            <a:endParaRPr lang="en-US" dirty="0"/>
          </a:p>
        </p:txBody>
      </p:sp>
      <p:sp>
        <p:nvSpPr>
          <p:cNvPr id="6" name="Élőláb helye 5"/>
          <p:cNvSpPr>
            <a:spLocks noGrp="1"/>
          </p:cNvSpPr>
          <p:nvPr>
            <p:ph type="ftr" sz="quarter" idx="11"/>
          </p:nvPr>
        </p:nvSpPr>
        <p:spPr>
          <a:xfrm>
            <a:off x="1907704" y="6245225"/>
            <a:ext cx="5760640"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32237258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3000"/>
          </a:xfrm>
        </p:spPr>
        <p:txBody>
          <a:bodyPr/>
          <a:lstStyle/>
          <a:p>
            <a:pPr marL="0" indent="0" algn="ctr"/>
            <a:r>
              <a:rPr lang="hu-HU" sz="2800" b="1" dirty="0" smtClean="0">
                <a:latin typeface="Times New Roman" pitchFamily="18" charset="0"/>
                <a:cs typeface="Times New Roman" pitchFamily="18" charset="0"/>
              </a:rPr>
              <a:t>Kulturális közadatok újrahasznosítása</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412776"/>
            <a:ext cx="8229600" cy="4713387"/>
          </a:xfrm>
        </p:spPr>
        <p:txBody>
          <a:bodyPr/>
          <a:lstStyle/>
          <a:p>
            <a:pPr marL="0" indent="0" algn="just">
              <a:buNone/>
            </a:pPr>
            <a:endParaRPr lang="hu-HU" sz="2000" dirty="0"/>
          </a:p>
          <a:p>
            <a:pPr marL="0" indent="0" algn="ctr">
              <a:buNone/>
            </a:pPr>
            <a:r>
              <a:rPr lang="hu-HU" sz="2000" b="1" dirty="0"/>
              <a:t>2012. évi LXIII. t</a:t>
            </a:r>
            <a:r>
              <a:rPr lang="hu-HU" sz="2000" b="1" dirty="0" smtClean="0"/>
              <a:t>örvény a </a:t>
            </a:r>
            <a:r>
              <a:rPr lang="hu-HU" sz="2000" b="1" dirty="0"/>
              <a:t>közadatok újrahasznosításáról</a:t>
            </a:r>
          </a:p>
          <a:p>
            <a:pPr marL="0" indent="0" algn="ctr">
              <a:buNone/>
            </a:pPr>
            <a:r>
              <a:rPr lang="hu-HU" sz="2000" dirty="0" smtClean="0"/>
              <a:t>Közadat: az információs önrendelkezési jogról és az információszabadságról szóló törvényben meghatározott </a:t>
            </a:r>
          </a:p>
          <a:p>
            <a:pPr marL="0" indent="0" algn="ctr">
              <a:buNone/>
            </a:pPr>
            <a:r>
              <a:rPr lang="hu-HU" sz="2000" dirty="0" smtClean="0"/>
              <a:t>közérdekű adat és közérdekből nyilvános adat</a:t>
            </a:r>
            <a:endParaRPr lang="hu-HU" sz="2000" dirty="0"/>
          </a:p>
          <a:p>
            <a:pPr marL="0" indent="0" algn="ctr">
              <a:buNone/>
            </a:pPr>
            <a:r>
              <a:rPr lang="hu-HU" sz="2000" dirty="0" smtClean="0"/>
              <a:t>Kulturális közadat fogalom bevezetése</a:t>
            </a:r>
          </a:p>
          <a:p>
            <a:pPr marL="0" indent="0" algn="ctr">
              <a:buNone/>
            </a:pPr>
            <a:endParaRPr lang="hu-HU" sz="2000" dirty="0" smtClean="0"/>
          </a:p>
          <a:p>
            <a:pPr marL="0" indent="0" algn="ctr">
              <a:buNone/>
            </a:pPr>
            <a:endParaRPr lang="hu-HU" sz="2000" dirty="0" smtClean="0"/>
          </a:p>
          <a:p>
            <a:pPr marL="0" indent="0" algn="ctr">
              <a:buNone/>
            </a:pPr>
            <a:r>
              <a:rPr lang="hu-HU" sz="2000" dirty="0"/>
              <a:t> A módosítás 2016. január 1-jén lép életbe.</a:t>
            </a:r>
          </a:p>
          <a:p>
            <a:pPr marL="0" indent="0" algn="ctr">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16</a:t>
            </a:fld>
            <a:endParaRPr lang="en-US"/>
          </a:p>
        </p:txBody>
      </p:sp>
      <p:sp>
        <p:nvSpPr>
          <p:cNvPr id="3" name="Dátum helye 2"/>
          <p:cNvSpPr>
            <a:spLocks noGrp="1"/>
          </p:cNvSpPr>
          <p:nvPr>
            <p:ph type="dt" sz="half" idx="10"/>
          </p:nvPr>
        </p:nvSpPr>
        <p:spPr/>
        <p:txBody>
          <a:bodyPr/>
          <a:lstStyle/>
          <a:p>
            <a:fld id="{859B5B71-0535-4356-953B-FACDCF46E144}" type="datetime1">
              <a:rPr lang="hu-HU" smtClean="0"/>
              <a:pPr/>
              <a:t>2015.11.11.</a:t>
            </a:fld>
            <a:endParaRPr lang="en-US" dirty="0"/>
          </a:p>
        </p:txBody>
      </p:sp>
      <p:sp>
        <p:nvSpPr>
          <p:cNvPr id="6" name="Élőláb helye 5"/>
          <p:cNvSpPr>
            <a:spLocks noGrp="1"/>
          </p:cNvSpPr>
          <p:nvPr>
            <p:ph type="ftr" sz="quarter" idx="11"/>
          </p:nvPr>
        </p:nvSpPr>
        <p:spPr>
          <a:xfrm>
            <a:off x="1907704" y="6245225"/>
            <a:ext cx="5976664"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31424571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850106"/>
          </a:xfrm>
        </p:spPr>
        <p:txBody>
          <a:bodyPr/>
          <a:lstStyle/>
          <a:p>
            <a:pPr algn="ctr"/>
            <a:r>
              <a:rPr lang="hu-HU" sz="2800" b="1" dirty="0" smtClean="0"/>
              <a:t/>
            </a:r>
            <a:br>
              <a:rPr lang="hu-HU" sz="2800" b="1" dirty="0" smtClean="0"/>
            </a:br>
            <a:r>
              <a:rPr lang="hu-HU" sz="2400" b="1" dirty="0" smtClean="0"/>
              <a:t>2012</a:t>
            </a:r>
            <a:r>
              <a:rPr lang="hu-HU" sz="2400" b="1" dirty="0"/>
              <a:t>. évi LXIII. törvény a közadatok újrahasznosításáról</a:t>
            </a:r>
            <a:r>
              <a:rPr lang="hu-HU" sz="2800" b="1" dirty="0"/>
              <a:t/>
            </a:r>
            <a:br>
              <a:rPr lang="hu-HU" sz="2800" b="1" dirty="0"/>
            </a:b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179512" y="1196752"/>
            <a:ext cx="8856984" cy="4929411"/>
          </a:xfrm>
        </p:spPr>
        <p:txBody>
          <a:bodyPr/>
          <a:lstStyle/>
          <a:p>
            <a:pPr marL="0" indent="0" algn="ctr">
              <a:buNone/>
            </a:pPr>
            <a:r>
              <a:rPr lang="hu-HU" sz="2000" dirty="0" smtClean="0"/>
              <a:t>6</a:t>
            </a:r>
            <a:r>
              <a:rPr lang="hu-HU" sz="2000" dirty="0"/>
              <a:t>. </a:t>
            </a:r>
            <a:r>
              <a:rPr lang="hu-HU" sz="2000" i="1" dirty="0"/>
              <a:t>kulturális közadat: </a:t>
            </a:r>
            <a:endParaRPr lang="hu-HU" sz="2000" i="1" dirty="0" smtClean="0"/>
          </a:p>
          <a:p>
            <a:pPr marL="0" indent="0" algn="ctr">
              <a:buNone/>
            </a:pPr>
            <a:r>
              <a:rPr lang="hu-HU" sz="2000" dirty="0" smtClean="0"/>
              <a:t>a </a:t>
            </a:r>
            <a:r>
              <a:rPr lang="hu-HU" sz="2000" dirty="0"/>
              <a:t>muzeális intézményekről, a nyilvános könyvtári ellátásról és a közművelődésről szóló, </a:t>
            </a:r>
            <a:endParaRPr lang="hu-HU" sz="2000" dirty="0" smtClean="0"/>
          </a:p>
          <a:p>
            <a:pPr marL="0" indent="0" algn="ctr">
              <a:buNone/>
            </a:pPr>
            <a:r>
              <a:rPr lang="hu-HU" sz="2000" dirty="0" smtClean="0"/>
              <a:t>a </a:t>
            </a:r>
            <a:r>
              <a:rPr lang="hu-HU" sz="2000" dirty="0"/>
              <a:t>köziratokról, a közlevéltárakról és a magánlevéltári anyag védelméről szóló, </a:t>
            </a:r>
            <a:endParaRPr lang="hu-HU" sz="2000" dirty="0" smtClean="0"/>
          </a:p>
          <a:p>
            <a:pPr marL="0" indent="0" algn="ctr">
              <a:buNone/>
            </a:pPr>
            <a:r>
              <a:rPr lang="hu-HU" sz="2000" dirty="0" smtClean="0"/>
              <a:t>a </a:t>
            </a:r>
            <a:r>
              <a:rPr lang="hu-HU" sz="2000" dirty="0"/>
              <a:t>kulturális örökség védelméről szóló, </a:t>
            </a:r>
            <a:endParaRPr lang="hu-HU" sz="2000" dirty="0" smtClean="0"/>
          </a:p>
          <a:p>
            <a:pPr marL="0" indent="0" algn="ctr">
              <a:buNone/>
            </a:pPr>
            <a:r>
              <a:rPr lang="hu-HU" sz="2000" dirty="0" smtClean="0"/>
              <a:t>az </a:t>
            </a:r>
            <a:r>
              <a:rPr lang="hu-HU" sz="2000" dirty="0"/>
              <a:t>előadó-művészeti szervezetek támogatásáról és sajátos foglalkoztatási szabályairól szóló, valamint </a:t>
            </a:r>
            <a:endParaRPr lang="hu-HU" sz="2000" dirty="0" smtClean="0"/>
          </a:p>
          <a:p>
            <a:pPr marL="0" indent="0" algn="ctr">
              <a:buNone/>
            </a:pPr>
            <a:r>
              <a:rPr lang="hu-HU" sz="2000" dirty="0" smtClean="0"/>
              <a:t>a </a:t>
            </a:r>
            <a:r>
              <a:rPr lang="hu-HU" sz="2000" dirty="0"/>
              <a:t>mozgóképről szóló törvény hatálya alá tartozó </a:t>
            </a:r>
            <a:endParaRPr lang="hu-HU" sz="2000" dirty="0" smtClean="0"/>
          </a:p>
          <a:p>
            <a:pPr marL="0" indent="0" algn="ctr">
              <a:buNone/>
            </a:pPr>
            <a:r>
              <a:rPr lang="hu-HU" sz="2000" dirty="0" smtClean="0"/>
              <a:t>közfeladatot </a:t>
            </a:r>
            <a:r>
              <a:rPr lang="hu-HU" sz="2000" dirty="0"/>
              <a:t>ellátó szerv </a:t>
            </a:r>
            <a:endParaRPr lang="hu-HU" sz="2000" dirty="0" smtClean="0"/>
          </a:p>
          <a:p>
            <a:pPr marL="0" indent="0" algn="ctr">
              <a:buNone/>
            </a:pPr>
            <a:r>
              <a:rPr lang="hu-HU" sz="2000" dirty="0" smtClean="0"/>
              <a:t>jogszabály </a:t>
            </a:r>
            <a:r>
              <a:rPr lang="hu-HU" sz="2000" dirty="0"/>
              <a:t>alapján vezetett </a:t>
            </a:r>
            <a:r>
              <a:rPr lang="hu-HU" sz="2000" b="1" dirty="0"/>
              <a:t>nyilvántartásában szereplő adat</a:t>
            </a:r>
            <a:r>
              <a:rPr lang="hu-HU" sz="2000" dirty="0"/>
              <a:t>, továbbá </a:t>
            </a:r>
            <a:endParaRPr lang="hu-HU" sz="2000" dirty="0" smtClean="0"/>
          </a:p>
          <a:p>
            <a:pPr marL="0" indent="0" algn="ctr">
              <a:buNone/>
            </a:pPr>
            <a:r>
              <a:rPr lang="hu-HU" sz="2000" dirty="0" smtClean="0"/>
              <a:t>a </a:t>
            </a:r>
            <a:r>
              <a:rPr lang="hu-HU" sz="2000" dirty="0"/>
              <a:t>nyilvántartásában levő kulturális javakról, könyvtári dokumentumokról és köziratokról készült, </a:t>
            </a:r>
            <a:endParaRPr lang="hu-HU" sz="2000" dirty="0" smtClean="0"/>
          </a:p>
          <a:p>
            <a:pPr marL="0" indent="0" algn="ctr">
              <a:buNone/>
            </a:pPr>
            <a:r>
              <a:rPr lang="hu-HU" sz="2000" b="1" dirty="0" smtClean="0"/>
              <a:t>digitális </a:t>
            </a:r>
            <a:r>
              <a:rPr lang="hu-HU" sz="2000" b="1" dirty="0"/>
              <a:t>tartalomként feldolgozható elektronikus másolat</a:t>
            </a:r>
            <a:r>
              <a:rPr lang="hu-HU" sz="2000" dirty="0"/>
              <a:t>;</a:t>
            </a:r>
          </a:p>
          <a:p>
            <a:endParaRPr lang="hu-HU" sz="2000" dirty="0"/>
          </a:p>
          <a:p>
            <a:pPr marL="0" indent="0" algn="ctr">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17</a:t>
            </a:fld>
            <a:endParaRPr lang="en-US"/>
          </a:p>
        </p:txBody>
      </p:sp>
      <p:sp>
        <p:nvSpPr>
          <p:cNvPr id="3" name="Dátum helye 2"/>
          <p:cNvSpPr>
            <a:spLocks noGrp="1"/>
          </p:cNvSpPr>
          <p:nvPr>
            <p:ph type="dt" sz="half" idx="10"/>
          </p:nvPr>
        </p:nvSpPr>
        <p:spPr/>
        <p:txBody>
          <a:bodyPr/>
          <a:lstStyle/>
          <a:p>
            <a:fld id="{83D3A168-99C2-45B1-8144-51948E28388D}" type="datetime1">
              <a:rPr lang="hu-HU" smtClean="0"/>
              <a:pPr/>
              <a:t>2015.11.11.</a:t>
            </a:fld>
            <a:endParaRPr lang="en-US" dirty="0"/>
          </a:p>
        </p:txBody>
      </p:sp>
      <p:sp>
        <p:nvSpPr>
          <p:cNvPr id="6" name="Élőláb helye 5"/>
          <p:cNvSpPr>
            <a:spLocks noGrp="1"/>
          </p:cNvSpPr>
          <p:nvPr>
            <p:ph type="ftr" sz="quarter" idx="11"/>
          </p:nvPr>
        </p:nvSpPr>
        <p:spPr>
          <a:xfrm>
            <a:off x="1907704" y="6245225"/>
            <a:ext cx="6480720"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27351717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850106"/>
          </a:xfrm>
        </p:spPr>
        <p:txBody>
          <a:bodyPr/>
          <a:lstStyle/>
          <a:p>
            <a:pPr algn="ctr"/>
            <a:r>
              <a:rPr lang="hu-HU" sz="2800" b="1" dirty="0" smtClean="0"/>
              <a:t/>
            </a:r>
            <a:br>
              <a:rPr lang="hu-HU" sz="2800" b="1" dirty="0" smtClean="0"/>
            </a:br>
            <a:r>
              <a:rPr lang="hu-HU" sz="2400" b="1" dirty="0" smtClean="0"/>
              <a:t>2012</a:t>
            </a:r>
            <a:r>
              <a:rPr lang="hu-HU" sz="2400" b="1" dirty="0"/>
              <a:t>. évi LXIII. törvény a közadatok újrahasznosításáról</a:t>
            </a:r>
            <a:br>
              <a:rPr lang="hu-HU" sz="2400" b="1" dirty="0"/>
            </a:br>
            <a:endParaRPr lang="hu-HU" sz="24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179512" y="1196752"/>
            <a:ext cx="8856984" cy="4929411"/>
          </a:xfrm>
        </p:spPr>
        <p:txBody>
          <a:bodyPr/>
          <a:lstStyle/>
          <a:p>
            <a:pPr marL="0" indent="0" algn="ctr">
              <a:buNone/>
            </a:pPr>
            <a:r>
              <a:rPr lang="hu-HU" sz="2000" dirty="0"/>
              <a:t>8. </a:t>
            </a:r>
            <a:r>
              <a:rPr lang="hu-HU" sz="2000" i="1" dirty="0"/>
              <a:t>újrahasznosítás: </a:t>
            </a:r>
            <a:endParaRPr lang="hu-HU" sz="2000" i="1" dirty="0" smtClean="0"/>
          </a:p>
          <a:p>
            <a:pPr marL="0" indent="0" algn="just">
              <a:buNone/>
            </a:pPr>
            <a:r>
              <a:rPr lang="hu-HU" sz="2000" dirty="0" smtClean="0"/>
              <a:t>a </a:t>
            </a:r>
            <a:r>
              <a:rPr lang="hu-HU" sz="2000" dirty="0"/>
              <a:t>közadat vagy kulturális közadat felhasználása olyan kereskedelmi vagy nem kereskedelmi célra, amely kívül esik azon a közfeladat ellátása keretén belüli eredeti, a közfeladat ellátását előíró jogszabályból eredő célkitűzésen, amire az adatot előállították;</a:t>
            </a:r>
          </a:p>
          <a:p>
            <a:pPr marL="0" indent="0" algn="ctr">
              <a:buNone/>
            </a:pPr>
            <a:r>
              <a:rPr lang="hu-HU" sz="2000" dirty="0"/>
              <a:t>9. </a:t>
            </a:r>
            <a:r>
              <a:rPr lang="hu-HU" sz="2000" i="1" dirty="0"/>
              <a:t>újrahasznosítás céljából történő rendelkezésre bocsátás: </a:t>
            </a:r>
            <a:endParaRPr lang="hu-HU" sz="2000" i="1" dirty="0" smtClean="0"/>
          </a:p>
          <a:p>
            <a:pPr marL="0" indent="0" algn="just">
              <a:buNone/>
            </a:pPr>
            <a:r>
              <a:rPr lang="hu-HU" sz="2000" dirty="0" smtClean="0"/>
              <a:t>a </a:t>
            </a:r>
            <a:r>
              <a:rPr lang="hu-HU" sz="2000" dirty="0"/>
              <a:t>közadathoz vagy kulturális közadathoz az igénylő részére biztosított olyan hozzáférés, amely lehetővé teszi az igényelt adat újrahasznosítását az igénylő számára, ideértve különösen az adat adathordozón vagy elektronikus úton történő egyszeri vagy rendszeres átadását, az adatot tartalmazó adatbázishoz történő közvetlen hozzáférés biztosítását, továbbá bármely más jogszabályba nem ütköző hozzáférési módot, amelyben a közfeladatot ellátó szerv és az igénylő az újrahasznosítási megállapodásban megállapodik.</a:t>
            </a:r>
          </a:p>
          <a:p>
            <a:pPr marL="0" indent="0" algn="just">
              <a:buNone/>
            </a:pPr>
            <a:endParaRPr lang="hu-HU" sz="2000" dirty="0"/>
          </a:p>
          <a:p>
            <a:pPr marL="0" indent="0" algn="ctr">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18</a:t>
            </a:fld>
            <a:endParaRPr lang="en-US"/>
          </a:p>
        </p:txBody>
      </p:sp>
      <p:sp>
        <p:nvSpPr>
          <p:cNvPr id="3" name="Dátum helye 2"/>
          <p:cNvSpPr>
            <a:spLocks noGrp="1"/>
          </p:cNvSpPr>
          <p:nvPr>
            <p:ph type="dt" sz="half" idx="10"/>
          </p:nvPr>
        </p:nvSpPr>
        <p:spPr/>
        <p:txBody>
          <a:bodyPr/>
          <a:lstStyle/>
          <a:p>
            <a:fld id="{7F0E4BF9-BF03-49B9-9AA9-FF0AA46F40D7}" type="datetime1">
              <a:rPr lang="hu-HU" smtClean="0"/>
              <a:pPr/>
              <a:t>2015.11.11.</a:t>
            </a:fld>
            <a:endParaRPr lang="en-US" dirty="0"/>
          </a:p>
        </p:txBody>
      </p:sp>
      <p:sp>
        <p:nvSpPr>
          <p:cNvPr id="6" name="Élőláb helye 5"/>
          <p:cNvSpPr>
            <a:spLocks noGrp="1"/>
          </p:cNvSpPr>
          <p:nvPr>
            <p:ph type="ftr" sz="quarter" idx="11"/>
          </p:nvPr>
        </p:nvSpPr>
        <p:spPr>
          <a:xfrm>
            <a:off x="1907704" y="6245225"/>
            <a:ext cx="5760640"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34698488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850106"/>
          </a:xfrm>
        </p:spPr>
        <p:txBody>
          <a:bodyPr/>
          <a:lstStyle/>
          <a:p>
            <a:pPr algn="ctr"/>
            <a:r>
              <a:rPr lang="hu-HU" sz="2800" b="1" dirty="0" smtClean="0"/>
              <a:t/>
            </a:r>
            <a:br>
              <a:rPr lang="hu-HU" sz="2800" b="1" dirty="0" smtClean="0"/>
            </a:br>
            <a:r>
              <a:rPr lang="hu-HU" sz="2400" b="1" dirty="0" smtClean="0"/>
              <a:t>2012</a:t>
            </a:r>
            <a:r>
              <a:rPr lang="hu-HU" sz="2400" b="1" dirty="0"/>
              <a:t>. évi LXIII. törvény a közadatok újrahasznosításáról</a:t>
            </a:r>
            <a:br>
              <a:rPr lang="hu-HU" sz="2400" b="1" dirty="0"/>
            </a:br>
            <a:endParaRPr lang="hu-HU" sz="24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179512" y="1196752"/>
            <a:ext cx="8856984" cy="4929411"/>
          </a:xfrm>
        </p:spPr>
        <p:txBody>
          <a:bodyPr/>
          <a:lstStyle/>
          <a:p>
            <a:pPr marL="0" indent="0" algn="just">
              <a:buNone/>
            </a:pPr>
            <a:endParaRPr lang="hu-HU" sz="2000" dirty="0"/>
          </a:p>
          <a:p>
            <a:pPr marL="0" indent="0" algn="just">
              <a:buNone/>
            </a:pPr>
            <a:r>
              <a:rPr lang="hu-HU" sz="2000" b="1" dirty="0"/>
              <a:t>9. § </a:t>
            </a:r>
            <a:r>
              <a:rPr lang="hu-HU" sz="2000" dirty="0"/>
              <a:t>(1) A közfeladatot ellátó szervek által kötött szerződések vagy egyéb megállapodások </a:t>
            </a:r>
            <a:r>
              <a:rPr lang="hu-HU" sz="2000" b="1" dirty="0"/>
              <a:t>nem biztosíthatnak kizárólagos jogokat a közadatok újrahasznosítása vonatkozásában.</a:t>
            </a:r>
          </a:p>
          <a:p>
            <a:pPr marL="0" indent="0" algn="just">
              <a:buNone/>
            </a:pPr>
            <a:endParaRPr lang="hu-HU" sz="2000" dirty="0" smtClean="0"/>
          </a:p>
          <a:p>
            <a:pPr marL="0" indent="0" algn="just">
              <a:buNone/>
            </a:pPr>
            <a:r>
              <a:rPr lang="hu-HU" sz="2000" dirty="0" smtClean="0"/>
              <a:t>(</a:t>
            </a:r>
            <a:r>
              <a:rPr lang="hu-HU" sz="2000" dirty="0"/>
              <a:t>2) Az (1) bekezdéstől eltérően a közadat újrahasznosítására vonatkozó kizárólagosság biztosítható, ha az meghatározott közfeladat ellátásához kapcsolódó közérdekű szolgáltatás nyújtásához elengedhetetlenül szükséges, ebben az esetben azonban a kizárólagosság indokoltságát rendszeresen, de legalább évente felül kell vizsgálni.</a:t>
            </a:r>
          </a:p>
          <a:p>
            <a:endParaRPr lang="hu-HU" sz="2000" dirty="0"/>
          </a:p>
          <a:p>
            <a:pPr marL="0" indent="0" algn="ctr">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19</a:t>
            </a:fld>
            <a:endParaRPr lang="en-US"/>
          </a:p>
        </p:txBody>
      </p:sp>
      <p:sp>
        <p:nvSpPr>
          <p:cNvPr id="3" name="Dátum helye 2"/>
          <p:cNvSpPr>
            <a:spLocks noGrp="1"/>
          </p:cNvSpPr>
          <p:nvPr>
            <p:ph type="dt" sz="half" idx="10"/>
          </p:nvPr>
        </p:nvSpPr>
        <p:spPr/>
        <p:txBody>
          <a:bodyPr/>
          <a:lstStyle/>
          <a:p>
            <a:fld id="{071195A0-CA3A-48C1-A70E-AC6E3F4796FD}" type="datetime1">
              <a:rPr lang="hu-HU" smtClean="0"/>
              <a:pPr/>
              <a:t>2015.11.11.</a:t>
            </a:fld>
            <a:endParaRPr lang="en-US" dirty="0"/>
          </a:p>
        </p:txBody>
      </p:sp>
      <p:sp>
        <p:nvSpPr>
          <p:cNvPr id="6" name="Élőláb helye 5"/>
          <p:cNvSpPr>
            <a:spLocks noGrp="1"/>
          </p:cNvSpPr>
          <p:nvPr>
            <p:ph type="ftr" sz="quarter" idx="11"/>
          </p:nvPr>
        </p:nvSpPr>
        <p:spPr>
          <a:xfrm>
            <a:off x="1907704" y="6245225"/>
            <a:ext cx="5832648"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3035784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3000"/>
          </a:xfrm>
        </p:spPr>
        <p:txBody>
          <a:bodyPr/>
          <a:lstStyle/>
          <a:p>
            <a:pPr algn="ctr"/>
            <a:r>
              <a:rPr lang="hu-HU" sz="2800" b="1" dirty="0" smtClean="0">
                <a:latin typeface="Times New Roman" pitchFamily="18" charset="0"/>
                <a:cs typeface="Times New Roman" pitchFamily="18" charset="0"/>
              </a:rPr>
              <a:t>A muzeális intézményekről, a nyilvános könyvtári ellátásról és a közművelődésről szóló 1997. évi CXL. </a:t>
            </a:r>
            <a:r>
              <a:rPr lang="hu-HU" sz="2800" b="1" dirty="0">
                <a:latin typeface="Times New Roman" pitchFamily="18" charset="0"/>
                <a:cs typeface="Times New Roman" pitchFamily="18" charset="0"/>
              </a:rPr>
              <a:t>t</a:t>
            </a:r>
            <a:r>
              <a:rPr lang="hu-HU" sz="2800" b="1" dirty="0" smtClean="0">
                <a:latin typeface="Times New Roman" pitchFamily="18" charset="0"/>
                <a:cs typeface="Times New Roman" pitchFamily="18" charset="0"/>
              </a:rPr>
              <a:t>örvény módosítása</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p:txBody>
          <a:bodyPr/>
          <a:lstStyle/>
          <a:p>
            <a:pPr marL="0" indent="0">
              <a:buNone/>
            </a:pPr>
            <a:endParaRPr lang="hu-HU" sz="2000" b="1" u="sng" dirty="0" smtClean="0">
              <a:latin typeface="Times New Roman" pitchFamily="18" charset="0"/>
              <a:cs typeface="Times New Roman" pitchFamily="18" charset="0"/>
            </a:endParaRPr>
          </a:p>
          <a:p>
            <a:pPr marL="0" indent="0" algn="ctr">
              <a:buNone/>
            </a:pPr>
            <a:r>
              <a:rPr lang="hu-HU" sz="2000" b="1" dirty="0" smtClean="0">
                <a:latin typeface="Times New Roman" pitchFamily="18" charset="0"/>
                <a:cs typeface="Times New Roman" pitchFamily="18" charset="0"/>
              </a:rPr>
              <a:t>A T/7403 számú törvényjavaslatot a Kormány benyújtotta az Országgyűlésnek, </a:t>
            </a:r>
          </a:p>
          <a:p>
            <a:pPr marL="0" indent="0" algn="ctr">
              <a:buNone/>
            </a:pPr>
            <a:r>
              <a:rPr lang="hu-HU" sz="2000" b="1" dirty="0" smtClean="0">
                <a:latin typeface="Times New Roman" pitchFamily="18" charset="0"/>
                <a:cs typeface="Times New Roman" pitchFamily="18" charset="0"/>
              </a:rPr>
              <a:t>hatályba lépése differenciált,</a:t>
            </a:r>
          </a:p>
          <a:p>
            <a:pPr marL="0" indent="0" algn="ctr">
              <a:buNone/>
            </a:pPr>
            <a:r>
              <a:rPr lang="hu-HU" sz="2000" b="1" dirty="0" smtClean="0">
                <a:latin typeface="Times New Roman" pitchFamily="18" charset="0"/>
                <a:cs typeface="Times New Roman" pitchFamily="18" charset="0"/>
              </a:rPr>
              <a:t>2016. január 1. </a:t>
            </a:r>
          </a:p>
          <a:p>
            <a:pPr marL="0" indent="0" algn="ctr">
              <a:buNone/>
            </a:pPr>
            <a:r>
              <a:rPr lang="hu-HU" sz="2000" b="1" dirty="0" smtClean="0">
                <a:latin typeface="Times New Roman" pitchFamily="18" charset="0"/>
                <a:cs typeface="Times New Roman" pitchFamily="18" charset="0"/>
              </a:rPr>
              <a:t>2017. </a:t>
            </a:r>
            <a:r>
              <a:rPr lang="hu-HU" sz="2000" b="1" dirty="0">
                <a:latin typeface="Times New Roman" pitchFamily="18" charset="0"/>
                <a:cs typeface="Times New Roman" pitchFamily="18" charset="0"/>
              </a:rPr>
              <a:t>j</a:t>
            </a:r>
            <a:r>
              <a:rPr lang="hu-HU" sz="2000" b="1" dirty="0" smtClean="0">
                <a:latin typeface="Times New Roman" pitchFamily="18" charset="0"/>
                <a:cs typeface="Times New Roman" pitchFamily="18" charset="0"/>
              </a:rPr>
              <a:t>anuár 1.</a:t>
            </a:r>
          </a:p>
          <a:p>
            <a:pPr marL="0" indent="0">
              <a:buNone/>
            </a:pPr>
            <a:endParaRPr lang="hu-HU" sz="2000" b="1" dirty="0">
              <a:latin typeface="Times New Roman" pitchFamily="18" charset="0"/>
              <a:cs typeface="Times New Roman" pitchFamily="18" charset="0"/>
            </a:endParaRPr>
          </a:p>
          <a:p>
            <a:pPr marL="0" indent="0" algn="ctr">
              <a:buNone/>
            </a:pPr>
            <a:r>
              <a:rPr lang="hu-HU" sz="2000" b="1" dirty="0">
                <a:latin typeface="Times New Roman" pitchFamily="18" charset="0"/>
                <a:cs typeface="Times New Roman" pitchFamily="18" charset="0"/>
              </a:rPr>
              <a:t>K</a:t>
            </a:r>
            <a:r>
              <a:rPr lang="hu-HU" sz="2000" b="1" dirty="0" smtClean="0">
                <a:latin typeface="Times New Roman" pitchFamily="18" charset="0"/>
                <a:cs typeface="Times New Roman" pitchFamily="18" charset="0"/>
              </a:rPr>
              <a:t>öszönet az </a:t>
            </a:r>
            <a:r>
              <a:rPr lang="hu-HU" sz="2000" b="1" dirty="0" err="1" smtClean="0">
                <a:latin typeface="Times New Roman" pitchFamily="18" charset="0"/>
                <a:cs typeface="Times New Roman" pitchFamily="18" charset="0"/>
              </a:rPr>
              <a:t>IKSZ-nek</a:t>
            </a:r>
            <a:r>
              <a:rPr lang="hu-HU" sz="2000" b="1" dirty="0" smtClean="0">
                <a:latin typeface="Times New Roman" pitchFamily="18" charset="0"/>
                <a:cs typeface="Times New Roman" pitchFamily="18" charset="0"/>
              </a:rPr>
              <a:t> a javaslat tartalmának kialakítása során nyújtott együttműködésért és a szöveg véleményezése során tett javaslatokért.</a:t>
            </a:r>
            <a:r>
              <a:rPr lang="hu-HU" sz="2000" b="1" u="sng" dirty="0" smtClean="0">
                <a:latin typeface="Times New Roman" pitchFamily="18" charset="0"/>
                <a:cs typeface="Times New Roman" pitchFamily="18" charset="0"/>
              </a:rPr>
              <a:t> </a:t>
            </a:r>
            <a:endParaRPr lang="hu-HU" sz="2000" b="1" u="sng" dirty="0">
              <a:latin typeface="Times New Roman" pitchFamily="18" charset="0"/>
              <a:cs typeface="Times New Roman" pitchFamily="18" charset="0"/>
            </a:endParaRPr>
          </a:p>
        </p:txBody>
      </p:sp>
      <p:sp>
        <p:nvSpPr>
          <p:cNvPr id="2" name="Dia számának helye 1"/>
          <p:cNvSpPr>
            <a:spLocks noGrp="1"/>
          </p:cNvSpPr>
          <p:nvPr>
            <p:ph type="sldNum" sz="quarter" idx="12"/>
          </p:nvPr>
        </p:nvSpPr>
        <p:spPr>
          <a:xfrm>
            <a:off x="8316416" y="6245225"/>
            <a:ext cx="370384" cy="476250"/>
          </a:xfrm>
        </p:spPr>
        <p:txBody>
          <a:bodyPr/>
          <a:lstStyle/>
          <a:p>
            <a:fld id="{A55361A3-9BA0-46D1-A746-C53AE44E4643}" type="slidenum">
              <a:rPr lang="en-US" smtClean="0"/>
              <a:pPr/>
              <a:t>2</a:t>
            </a:fld>
            <a:endParaRPr lang="en-US"/>
          </a:p>
        </p:txBody>
      </p:sp>
      <p:sp>
        <p:nvSpPr>
          <p:cNvPr id="3" name="Dátum helye 2"/>
          <p:cNvSpPr>
            <a:spLocks noGrp="1"/>
          </p:cNvSpPr>
          <p:nvPr>
            <p:ph type="dt" sz="half" idx="10"/>
          </p:nvPr>
        </p:nvSpPr>
        <p:spPr/>
        <p:txBody>
          <a:bodyPr/>
          <a:lstStyle/>
          <a:p>
            <a:fld id="{83FA8264-0B8E-4972-BFC0-1DEEC3E62C10}" type="datetime1">
              <a:rPr lang="hu-HU" smtClean="0"/>
              <a:pPr/>
              <a:t>2015.11.11.</a:t>
            </a:fld>
            <a:endParaRPr lang="en-US" dirty="0"/>
          </a:p>
        </p:txBody>
      </p:sp>
      <p:sp>
        <p:nvSpPr>
          <p:cNvPr id="6" name="Élőláb helye 5"/>
          <p:cNvSpPr>
            <a:spLocks noGrp="1"/>
          </p:cNvSpPr>
          <p:nvPr>
            <p:ph type="ftr" sz="quarter" idx="11"/>
          </p:nvPr>
        </p:nvSpPr>
        <p:spPr>
          <a:xfrm>
            <a:off x="1619672" y="6245225"/>
            <a:ext cx="6264696"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14191477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850106"/>
          </a:xfrm>
        </p:spPr>
        <p:txBody>
          <a:bodyPr/>
          <a:lstStyle/>
          <a:p>
            <a:pPr algn="ctr"/>
            <a:r>
              <a:rPr lang="hu-HU" sz="2800" b="1" dirty="0" smtClean="0"/>
              <a:t/>
            </a:r>
            <a:br>
              <a:rPr lang="hu-HU" sz="2800" b="1" dirty="0" smtClean="0"/>
            </a:br>
            <a:r>
              <a:rPr lang="hu-HU" sz="2400" b="1" dirty="0" smtClean="0"/>
              <a:t>2012</a:t>
            </a:r>
            <a:r>
              <a:rPr lang="hu-HU" sz="2400" b="1" dirty="0"/>
              <a:t>. évi LXIII. törvény a közadatok újrahasznosításáról</a:t>
            </a:r>
            <a:br>
              <a:rPr lang="hu-HU" sz="2400" b="1" dirty="0"/>
            </a:br>
            <a:endParaRPr lang="hu-HU" sz="24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179512" y="1196752"/>
            <a:ext cx="8856984" cy="4929411"/>
          </a:xfrm>
        </p:spPr>
        <p:txBody>
          <a:bodyPr/>
          <a:lstStyle/>
          <a:p>
            <a:pPr marL="0" indent="0" algn="just">
              <a:buNone/>
            </a:pPr>
            <a:endParaRPr lang="hu-HU" sz="2000" dirty="0"/>
          </a:p>
          <a:p>
            <a:pPr marL="0" indent="0" algn="just">
              <a:buNone/>
            </a:pPr>
            <a:r>
              <a:rPr lang="hu-HU" sz="2000" b="1" dirty="0"/>
              <a:t>17. § </a:t>
            </a:r>
            <a:r>
              <a:rPr lang="hu-HU" sz="2000" dirty="0"/>
              <a:t>(1) A közfeladatot ellátó szerv a közadatok újrahasznosítás céljára történő rendelkezésre bocsátásáról újrahasznosítási megállapodást köt az igénylővel</a:t>
            </a:r>
            <a:r>
              <a:rPr lang="hu-HU" sz="2000" dirty="0" smtClean="0"/>
              <a:t>.</a:t>
            </a:r>
          </a:p>
          <a:p>
            <a:pPr marL="0" indent="0" algn="just">
              <a:buNone/>
            </a:pPr>
            <a:endParaRPr lang="hu-HU" sz="2000" dirty="0"/>
          </a:p>
          <a:p>
            <a:pPr marL="0" indent="0" algn="just">
              <a:buNone/>
            </a:pPr>
            <a:r>
              <a:rPr lang="hu-HU" sz="2000" b="1" dirty="0"/>
              <a:t>18/C. § </a:t>
            </a:r>
            <a:r>
              <a:rPr lang="hu-HU" sz="2000" dirty="0"/>
              <a:t>(1) A kulturális közadatot kezelő közfeladatot ellátó szerv a kulturális közadat újrahasznosításra történő rendelkezésre bocsátásáért díjat állapíthat meg, a díj mértéke nem haladhatja meg a rendelkezésre bocsátott közadatok gyűjtésének, előállításának, feldolgozásának és terjesztésének legfeljebb öt százalékos nyereséghányaddal megnövelt költségét.</a:t>
            </a:r>
          </a:p>
          <a:p>
            <a:pPr marL="0" indent="0" algn="just">
              <a:buNone/>
            </a:pPr>
            <a:r>
              <a:rPr lang="hu-HU" sz="2000" dirty="0"/>
              <a:t> </a:t>
            </a:r>
            <a:r>
              <a:rPr lang="hu-HU" sz="2000" dirty="0" smtClean="0"/>
              <a:t>(</a:t>
            </a:r>
            <a:r>
              <a:rPr lang="hu-HU" sz="2000" dirty="0"/>
              <a:t>2) Az (1) bekezdés szerinti költségek megállapításánál a díjat megállapító közfeladatot ellátó szerv által alkalmazott számviteli politikát kell alapul venni.</a:t>
            </a:r>
          </a:p>
          <a:p>
            <a:endParaRPr lang="hu-HU" sz="2000" dirty="0"/>
          </a:p>
          <a:p>
            <a:pPr marL="0" indent="0">
              <a:buNone/>
            </a:pPr>
            <a:endParaRPr lang="hu-HU" sz="2000" dirty="0"/>
          </a:p>
          <a:p>
            <a:pPr marL="0" indent="0" algn="ctr">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20</a:t>
            </a:fld>
            <a:endParaRPr lang="en-US"/>
          </a:p>
        </p:txBody>
      </p:sp>
      <p:sp>
        <p:nvSpPr>
          <p:cNvPr id="3" name="Dátum helye 2"/>
          <p:cNvSpPr>
            <a:spLocks noGrp="1"/>
          </p:cNvSpPr>
          <p:nvPr>
            <p:ph type="dt" sz="half" idx="10"/>
          </p:nvPr>
        </p:nvSpPr>
        <p:spPr/>
        <p:txBody>
          <a:bodyPr/>
          <a:lstStyle/>
          <a:p>
            <a:fld id="{869ED7DB-4336-4D19-9616-416ABABCFFF3}" type="datetime1">
              <a:rPr lang="hu-HU" smtClean="0"/>
              <a:pPr/>
              <a:t>2015.11.11.</a:t>
            </a:fld>
            <a:endParaRPr lang="en-US" dirty="0"/>
          </a:p>
        </p:txBody>
      </p:sp>
      <p:sp>
        <p:nvSpPr>
          <p:cNvPr id="6" name="Élőláb helye 5"/>
          <p:cNvSpPr>
            <a:spLocks noGrp="1"/>
          </p:cNvSpPr>
          <p:nvPr>
            <p:ph type="ftr" sz="quarter" idx="11"/>
          </p:nvPr>
        </p:nvSpPr>
        <p:spPr>
          <a:xfrm>
            <a:off x="1907704" y="6245225"/>
            <a:ext cx="5760640"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32200306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3000"/>
          </a:xfrm>
        </p:spPr>
        <p:txBody>
          <a:bodyPr/>
          <a:lstStyle/>
          <a:p>
            <a:pPr algn="ctr"/>
            <a:r>
              <a:rPr lang="hu-HU" sz="2800" b="1" dirty="0" smtClean="0">
                <a:latin typeface="Times New Roman" pitchFamily="18" charset="0"/>
                <a:cs typeface="Times New Roman" pitchFamily="18" charset="0"/>
              </a:rPr>
              <a:t>A muzeális intézményekről, a nyilvános könyvtári ellátásról és a közművelődésről szóló 1997. évi CXL. </a:t>
            </a:r>
            <a:r>
              <a:rPr lang="hu-HU" sz="2800" b="1" dirty="0">
                <a:latin typeface="Times New Roman" pitchFamily="18" charset="0"/>
                <a:cs typeface="Times New Roman" pitchFamily="18" charset="0"/>
              </a:rPr>
              <a:t>t</a:t>
            </a:r>
            <a:r>
              <a:rPr lang="hu-HU" sz="2800" b="1" dirty="0" smtClean="0">
                <a:latin typeface="Times New Roman" pitchFamily="18" charset="0"/>
                <a:cs typeface="Times New Roman" pitchFamily="18" charset="0"/>
              </a:rPr>
              <a:t>örvény módosításának tartalma</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p:txBody>
          <a:bodyPr/>
          <a:lstStyle/>
          <a:p>
            <a:pPr marL="0" indent="0" algn="ctr">
              <a:buNone/>
            </a:pPr>
            <a:endParaRPr lang="hu-HU" sz="2000" b="1" dirty="0">
              <a:latin typeface="Times New Roman" pitchFamily="18" charset="0"/>
              <a:cs typeface="Times New Roman" pitchFamily="18" charset="0"/>
            </a:endParaRPr>
          </a:p>
          <a:p>
            <a:pPr marL="0" indent="0" algn="ctr">
              <a:buNone/>
            </a:pPr>
            <a:endParaRPr lang="hu-HU" sz="2000" b="1" dirty="0">
              <a:latin typeface="Times New Roman" pitchFamily="18" charset="0"/>
              <a:cs typeface="Times New Roman" pitchFamily="18" charset="0"/>
            </a:endParaRPr>
          </a:p>
          <a:p>
            <a:pPr marL="457200" indent="-457200" algn="ctr">
              <a:buAutoNum type="arabicPeriod"/>
            </a:pPr>
            <a:r>
              <a:rPr lang="hu-HU" sz="2000" b="1" dirty="0" smtClean="0">
                <a:latin typeface="Times New Roman" pitchFamily="18" charset="0"/>
                <a:cs typeface="Times New Roman" pitchFamily="18" charset="0"/>
              </a:rPr>
              <a:t>Az NKA tv. módosítása</a:t>
            </a:r>
          </a:p>
          <a:p>
            <a:pPr marL="457200" indent="-457200" algn="ctr">
              <a:buAutoNum type="arabicPeriod"/>
            </a:pPr>
            <a:r>
              <a:rPr lang="hu-HU" sz="2000" b="1" dirty="0" smtClean="0">
                <a:latin typeface="Times New Roman" pitchFamily="18" charset="0"/>
                <a:cs typeface="Times New Roman" pitchFamily="18" charset="0"/>
              </a:rPr>
              <a:t>Múzeumi szabályok változása a gyűjtőkör, gyűjtőterület tekintetében</a:t>
            </a:r>
          </a:p>
          <a:p>
            <a:pPr marL="0" indent="0" algn="ctr">
              <a:buNone/>
            </a:pPr>
            <a:r>
              <a:rPr lang="hu-HU" sz="2000" b="1" dirty="0" smtClean="0">
                <a:latin typeface="Times New Roman" pitchFamily="18" charset="0"/>
                <a:cs typeface="Times New Roman" pitchFamily="18" charset="0"/>
              </a:rPr>
              <a:t>3. A kötelespéldány szolgáltatás alapvető szabályainak megállapítása</a:t>
            </a:r>
          </a:p>
          <a:p>
            <a:pPr marL="0" indent="0" algn="ctr">
              <a:buNone/>
            </a:pPr>
            <a:r>
              <a:rPr lang="hu-HU" sz="2000" b="1" dirty="0" smtClean="0">
                <a:latin typeface="Times New Roman" pitchFamily="18" charset="0"/>
                <a:cs typeface="Times New Roman" pitchFamily="18" charset="0"/>
              </a:rPr>
              <a:t>4. </a:t>
            </a:r>
            <a:r>
              <a:rPr lang="hu-HU" sz="2000" b="1" dirty="0">
                <a:latin typeface="Times New Roman" pitchFamily="18" charset="0"/>
                <a:cs typeface="Times New Roman" pitchFamily="18" charset="0"/>
              </a:rPr>
              <a:t>A könyvtári dokumentumok c. fejezet beiktatása</a:t>
            </a:r>
          </a:p>
          <a:p>
            <a:pPr marL="0" indent="0" algn="ctr">
              <a:buNone/>
            </a:pPr>
            <a:endParaRPr lang="hu-HU" sz="2000" b="1" dirty="0" smtClean="0">
              <a:latin typeface="Times New Roman" pitchFamily="18" charset="0"/>
              <a:cs typeface="Times New Roman" pitchFamily="18" charset="0"/>
            </a:endParaRPr>
          </a:p>
        </p:txBody>
      </p:sp>
      <p:sp>
        <p:nvSpPr>
          <p:cNvPr id="2" name="Dia számának helye 1"/>
          <p:cNvSpPr>
            <a:spLocks noGrp="1"/>
          </p:cNvSpPr>
          <p:nvPr>
            <p:ph type="sldNum" sz="quarter" idx="12"/>
          </p:nvPr>
        </p:nvSpPr>
        <p:spPr/>
        <p:txBody>
          <a:bodyPr/>
          <a:lstStyle/>
          <a:p>
            <a:fld id="{A55361A3-9BA0-46D1-A746-C53AE44E4643}" type="slidenum">
              <a:rPr lang="en-US" smtClean="0"/>
              <a:pPr/>
              <a:t>3</a:t>
            </a:fld>
            <a:endParaRPr lang="en-US"/>
          </a:p>
        </p:txBody>
      </p:sp>
      <p:sp>
        <p:nvSpPr>
          <p:cNvPr id="3" name="Dátum helye 2"/>
          <p:cNvSpPr>
            <a:spLocks noGrp="1"/>
          </p:cNvSpPr>
          <p:nvPr>
            <p:ph type="dt" sz="half" idx="10"/>
          </p:nvPr>
        </p:nvSpPr>
        <p:spPr/>
        <p:txBody>
          <a:bodyPr/>
          <a:lstStyle/>
          <a:p>
            <a:fld id="{0F154345-691D-4BD2-818C-6E46FEA45DEB}" type="datetime1">
              <a:rPr lang="hu-HU" smtClean="0"/>
              <a:pPr/>
              <a:t>2015.11.11.</a:t>
            </a:fld>
            <a:endParaRPr lang="en-US" dirty="0"/>
          </a:p>
        </p:txBody>
      </p:sp>
      <p:sp>
        <p:nvSpPr>
          <p:cNvPr id="6" name="Élőláb helye 5"/>
          <p:cNvSpPr>
            <a:spLocks noGrp="1"/>
          </p:cNvSpPr>
          <p:nvPr>
            <p:ph type="ftr" sz="quarter" idx="11"/>
          </p:nvPr>
        </p:nvSpPr>
        <p:spPr>
          <a:xfrm>
            <a:off x="1907704" y="6245225"/>
            <a:ext cx="5184576" cy="476250"/>
          </a:xfrm>
        </p:spPr>
        <p:txBody>
          <a:bodyPr/>
          <a:lstStyle/>
          <a:p>
            <a:r>
              <a:rPr lang="en-US" smtClean="0"/>
              <a:t>Dr. Kenyéri Katalin: Törvénymódosítás, képzés, újrahasznosítás</a:t>
            </a:r>
            <a:endParaRPr lang="en-US" dirty="0"/>
          </a:p>
        </p:txBody>
      </p:sp>
    </p:spTree>
    <p:extLst>
      <p:ext uri="{BB962C8B-B14F-4D97-AF65-F5344CB8AC3E}">
        <p14:creationId xmlns:p14="http://schemas.microsoft.com/office/powerpoint/2010/main" xmlns="" val="283839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850106"/>
          </a:xfrm>
        </p:spPr>
        <p:txBody>
          <a:bodyPr/>
          <a:lstStyle/>
          <a:p>
            <a:pPr algn="ctr"/>
            <a:r>
              <a:rPr lang="hu-HU" sz="2800" b="1" dirty="0" smtClean="0">
                <a:latin typeface="Times New Roman" pitchFamily="18" charset="0"/>
                <a:cs typeface="Times New Roman" pitchFamily="18" charset="0"/>
              </a:rPr>
              <a:t>A törvény módosításának tartalma</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412776"/>
            <a:ext cx="8229600" cy="4713387"/>
          </a:xfrm>
        </p:spPr>
        <p:txBody>
          <a:bodyPr/>
          <a:lstStyle/>
          <a:p>
            <a:pPr marL="0" indent="0" algn="ctr">
              <a:buNone/>
            </a:pPr>
            <a:r>
              <a:rPr lang="hu-HU" sz="2000" b="1" dirty="0" smtClean="0">
                <a:latin typeface="Times New Roman" pitchFamily="18" charset="0"/>
                <a:cs typeface="Times New Roman" pitchFamily="18" charset="0"/>
              </a:rPr>
              <a:t> A kötelespéldány szolgáltatás alapvető szabályainak megállapítása </a:t>
            </a:r>
          </a:p>
          <a:p>
            <a:pPr marL="0" indent="0" algn="ctr">
              <a:buNone/>
            </a:pPr>
            <a:r>
              <a:rPr lang="hu-HU" sz="2000" b="1" dirty="0" smtClean="0">
                <a:latin typeface="Times New Roman" pitchFamily="18" charset="0"/>
                <a:cs typeface="Times New Roman" pitchFamily="18" charset="0"/>
              </a:rPr>
              <a:t>az új kormányrendelet megalapozására</a:t>
            </a:r>
          </a:p>
          <a:p>
            <a:pPr marL="0" indent="0" algn="ctr">
              <a:buNone/>
            </a:pPr>
            <a:endParaRPr lang="hu-HU" sz="2000" b="1" dirty="0" smtClean="0">
              <a:latin typeface="Times New Roman" pitchFamily="18" charset="0"/>
              <a:cs typeface="Times New Roman" pitchFamily="18" charset="0"/>
            </a:endParaRPr>
          </a:p>
          <a:p>
            <a:pPr marL="0" indent="0" algn="ctr">
              <a:buNone/>
            </a:pPr>
            <a:r>
              <a:rPr lang="hu-HU" sz="2000" b="1" dirty="0" smtClean="0">
                <a:latin typeface="Times New Roman" pitchFamily="18" charset="0"/>
                <a:cs typeface="Times New Roman" pitchFamily="18" charset="0"/>
              </a:rPr>
              <a:t>Általános szabály:</a:t>
            </a:r>
          </a:p>
          <a:p>
            <a:pPr marL="0" indent="0" algn="ctr">
              <a:buNone/>
            </a:pPr>
            <a:r>
              <a:rPr lang="hu-HU" sz="2000" b="1" dirty="0">
                <a:latin typeface="Times New Roman" pitchFamily="18" charset="0"/>
                <a:cs typeface="Times New Roman" pitchFamily="18" charset="0"/>
              </a:rPr>
              <a:t>A kiadványokból hat kötelespéldányt kell szolgáltatni az országos könyvtári rendszer számára. </a:t>
            </a:r>
            <a:endParaRPr lang="hu-HU" sz="2000" b="1" dirty="0" smtClean="0">
              <a:latin typeface="Times New Roman" pitchFamily="18" charset="0"/>
              <a:cs typeface="Times New Roman" pitchFamily="18" charset="0"/>
            </a:endParaRPr>
          </a:p>
          <a:p>
            <a:pPr marL="0" indent="0" algn="ctr">
              <a:buNone/>
            </a:pPr>
            <a:endParaRPr lang="hu-HU" sz="2000" b="1" dirty="0" smtClean="0">
              <a:latin typeface="Times New Roman" pitchFamily="18" charset="0"/>
              <a:cs typeface="Times New Roman" pitchFamily="18" charset="0"/>
            </a:endParaRPr>
          </a:p>
          <a:p>
            <a:pPr marL="0" indent="0" algn="ctr">
              <a:buNone/>
            </a:pPr>
            <a:r>
              <a:rPr lang="hu-HU" sz="2000" b="1" dirty="0" smtClean="0">
                <a:latin typeface="Times New Roman" pitchFamily="18" charset="0"/>
                <a:cs typeface="Times New Roman" pitchFamily="18" charset="0"/>
              </a:rPr>
              <a:t>Archiválásra </a:t>
            </a:r>
            <a:r>
              <a:rPr lang="hu-HU" sz="2000" b="1" dirty="0">
                <a:latin typeface="Times New Roman" pitchFamily="18" charset="0"/>
                <a:cs typeface="Times New Roman" pitchFamily="18" charset="0"/>
              </a:rPr>
              <a:t>alkalmas kötelespéldányt kell szolgáltatni a nyomtatott formában megjelenő kiadványok elektronikus formában létrehozott, a kiadvánnyal szövegében és megjelenésében megegyező változatából is. Elektronikus formában létrehozott kiadványokból és az egyéb kiadványok elektronikus változatából kormányrendeletben meghatározott formátumban kell kötelespéldányt szolgáltatni.</a:t>
            </a:r>
            <a:endParaRPr lang="hu-HU" sz="2000" b="1" dirty="0" smtClean="0">
              <a:latin typeface="Times New Roman" pitchFamily="18" charset="0"/>
              <a:cs typeface="Times New Roman" pitchFamily="18" charset="0"/>
            </a:endParaRPr>
          </a:p>
        </p:txBody>
      </p:sp>
      <p:sp>
        <p:nvSpPr>
          <p:cNvPr id="2" name="Dia számának helye 1"/>
          <p:cNvSpPr>
            <a:spLocks noGrp="1"/>
          </p:cNvSpPr>
          <p:nvPr>
            <p:ph type="sldNum" sz="quarter" idx="12"/>
          </p:nvPr>
        </p:nvSpPr>
        <p:spPr/>
        <p:txBody>
          <a:bodyPr/>
          <a:lstStyle/>
          <a:p>
            <a:fld id="{A55361A3-9BA0-46D1-A746-C53AE44E4643}" type="slidenum">
              <a:rPr lang="en-US" smtClean="0"/>
              <a:pPr/>
              <a:t>4</a:t>
            </a:fld>
            <a:endParaRPr lang="en-US"/>
          </a:p>
        </p:txBody>
      </p:sp>
      <p:sp>
        <p:nvSpPr>
          <p:cNvPr id="3" name="Dátum helye 2"/>
          <p:cNvSpPr>
            <a:spLocks noGrp="1"/>
          </p:cNvSpPr>
          <p:nvPr>
            <p:ph type="dt" sz="half" idx="10"/>
          </p:nvPr>
        </p:nvSpPr>
        <p:spPr/>
        <p:txBody>
          <a:bodyPr/>
          <a:lstStyle/>
          <a:p>
            <a:fld id="{B1BF8072-E38A-4112-B472-893F1012387C}" type="datetime1">
              <a:rPr lang="hu-HU" smtClean="0"/>
              <a:pPr/>
              <a:t>2015.11.11.</a:t>
            </a:fld>
            <a:endParaRPr lang="en-US" dirty="0"/>
          </a:p>
        </p:txBody>
      </p:sp>
      <p:sp>
        <p:nvSpPr>
          <p:cNvPr id="6" name="Élőláb helye 5"/>
          <p:cNvSpPr>
            <a:spLocks noGrp="1"/>
          </p:cNvSpPr>
          <p:nvPr>
            <p:ph type="ftr" sz="quarter" idx="11"/>
          </p:nvPr>
        </p:nvSpPr>
        <p:spPr>
          <a:xfrm>
            <a:off x="1547664" y="6245225"/>
            <a:ext cx="6624736"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13426808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922114"/>
          </a:xfrm>
        </p:spPr>
        <p:txBody>
          <a:bodyPr/>
          <a:lstStyle/>
          <a:p>
            <a:pPr algn="ctr"/>
            <a:r>
              <a:rPr lang="hu-HU" sz="2800" b="1" dirty="0" smtClean="0">
                <a:latin typeface="Times New Roman" pitchFamily="18" charset="0"/>
                <a:cs typeface="Times New Roman" pitchFamily="18" charset="0"/>
              </a:rPr>
              <a:t>A kötelespéldány rendelet tartalmának meghatározása</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412776"/>
            <a:ext cx="8229600" cy="4713387"/>
          </a:xfrm>
        </p:spPr>
        <p:txBody>
          <a:bodyPr/>
          <a:lstStyle/>
          <a:p>
            <a:r>
              <a:rPr lang="hu-HU" sz="2000" dirty="0" smtClean="0"/>
              <a:t>A </a:t>
            </a:r>
            <a:r>
              <a:rPr lang="hu-HU" sz="2000" dirty="0"/>
              <a:t>Kormány rendeletben szabályozza </a:t>
            </a:r>
          </a:p>
          <a:p>
            <a:r>
              <a:rPr lang="hu-HU" sz="2000" i="1" dirty="0"/>
              <a:t>a)</a:t>
            </a:r>
            <a:r>
              <a:rPr lang="hu-HU" sz="2000" dirty="0"/>
              <a:t> </a:t>
            </a:r>
            <a:r>
              <a:rPr lang="hu-HU" sz="2000" dirty="0" err="1"/>
              <a:t>a</a:t>
            </a:r>
            <a:r>
              <a:rPr lang="hu-HU" sz="2000" dirty="0"/>
              <a:t> kiadványok kötelespéldányainak szolgáltatására kötelezettek körét, </a:t>
            </a:r>
          </a:p>
          <a:p>
            <a:r>
              <a:rPr lang="hu-HU" sz="2000" i="1" dirty="0"/>
              <a:t>b)</a:t>
            </a:r>
            <a:r>
              <a:rPr lang="hu-HU" sz="2000" dirty="0"/>
              <a:t> a kötelespéldány-szolgáltatással összefüggő jelentés szabályait, </a:t>
            </a:r>
          </a:p>
          <a:p>
            <a:r>
              <a:rPr lang="hu-HU" sz="2000" i="1" dirty="0"/>
              <a:t>c)</a:t>
            </a:r>
            <a:r>
              <a:rPr lang="hu-HU" sz="2000" dirty="0"/>
              <a:t> a helyi vonatkozással bíró kiadványok kötelespéldányainak szolgáltatására vonatkozó külön szabályokat,</a:t>
            </a:r>
          </a:p>
          <a:p>
            <a:r>
              <a:rPr lang="hu-HU" sz="2000" i="1" dirty="0"/>
              <a:t>d)</a:t>
            </a:r>
            <a:r>
              <a:rPr lang="hu-HU" sz="2000" dirty="0"/>
              <a:t> a kötelespéldány-szolgáltatás határidejét, módját,  </a:t>
            </a:r>
          </a:p>
          <a:p>
            <a:r>
              <a:rPr lang="hu-HU" sz="2000" i="1" dirty="0"/>
              <a:t>e)</a:t>
            </a:r>
            <a:r>
              <a:rPr lang="hu-HU" sz="2000" dirty="0"/>
              <a:t> a kötelespéldányra jogosult szervezetek körét, </a:t>
            </a:r>
          </a:p>
          <a:p>
            <a:r>
              <a:rPr lang="hu-HU" sz="2000" i="1" dirty="0"/>
              <a:t>f)</a:t>
            </a:r>
            <a:r>
              <a:rPr lang="hu-HU" sz="2000" dirty="0"/>
              <a:t> a kötelespéldányok szétosztásának módját, </a:t>
            </a:r>
          </a:p>
          <a:p>
            <a:r>
              <a:rPr lang="hu-HU" sz="2000" i="1" dirty="0"/>
              <a:t>g)</a:t>
            </a:r>
            <a:r>
              <a:rPr lang="hu-HU" sz="2000" dirty="0"/>
              <a:t> a kötelespéldányok megőrzésének és használatának szabályait, valamint </a:t>
            </a:r>
          </a:p>
          <a:p>
            <a:r>
              <a:rPr lang="hu-HU" sz="2000" i="1" dirty="0"/>
              <a:t>h)</a:t>
            </a:r>
            <a:r>
              <a:rPr lang="hu-HU" sz="2000" dirty="0"/>
              <a:t> a kötelespéldány-szolgáltatás jogszabálynak </a:t>
            </a:r>
            <a:r>
              <a:rPr lang="hu-HU" sz="2000" b="1" dirty="0"/>
              <a:t>nem megfelelő teljesítése esetén követendő eljárást.</a:t>
            </a:r>
          </a:p>
          <a:p>
            <a:pPr marL="0" indent="0" algn="ctr">
              <a:buNone/>
            </a:pPr>
            <a:endParaRPr lang="hu-HU" sz="2000" b="1" dirty="0" smtClean="0">
              <a:latin typeface="Times New Roman" pitchFamily="18" charset="0"/>
              <a:cs typeface="Times New Roman" pitchFamily="18" charset="0"/>
            </a:endParaRPr>
          </a:p>
        </p:txBody>
      </p:sp>
      <p:sp>
        <p:nvSpPr>
          <p:cNvPr id="2" name="Dia számának helye 1"/>
          <p:cNvSpPr>
            <a:spLocks noGrp="1"/>
          </p:cNvSpPr>
          <p:nvPr>
            <p:ph type="sldNum" sz="quarter" idx="12"/>
          </p:nvPr>
        </p:nvSpPr>
        <p:spPr/>
        <p:txBody>
          <a:bodyPr/>
          <a:lstStyle/>
          <a:p>
            <a:fld id="{A55361A3-9BA0-46D1-A746-C53AE44E4643}" type="slidenum">
              <a:rPr lang="en-US" smtClean="0"/>
              <a:pPr/>
              <a:t>5</a:t>
            </a:fld>
            <a:endParaRPr lang="en-US"/>
          </a:p>
        </p:txBody>
      </p:sp>
      <p:sp>
        <p:nvSpPr>
          <p:cNvPr id="3" name="Dátum helye 2"/>
          <p:cNvSpPr>
            <a:spLocks noGrp="1"/>
          </p:cNvSpPr>
          <p:nvPr>
            <p:ph type="dt" sz="half" idx="10"/>
          </p:nvPr>
        </p:nvSpPr>
        <p:spPr/>
        <p:txBody>
          <a:bodyPr/>
          <a:lstStyle/>
          <a:p>
            <a:fld id="{82C15D30-E7DB-4BC9-920E-C59901B36646}" type="datetime1">
              <a:rPr lang="hu-HU" smtClean="0"/>
              <a:pPr/>
              <a:t>2015.11.11.</a:t>
            </a:fld>
            <a:endParaRPr lang="en-US" dirty="0"/>
          </a:p>
        </p:txBody>
      </p:sp>
      <p:sp>
        <p:nvSpPr>
          <p:cNvPr id="6" name="Élőláb helye 5"/>
          <p:cNvSpPr>
            <a:spLocks noGrp="1"/>
          </p:cNvSpPr>
          <p:nvPr>
            <p:ph type="ftr" sz="quarter" idx="11"/>
          </p:nvPr>
        </p:nvSpPr>
        <p:spPr>
          <a:xfrm>
            <a:off x="1907704" y="6245225"/>
            <a:ext cx="5184576" cy="476250"/>
          </a:xfrm>
        </p:spPr>
        <p:txBody>
          <a:bodyPr/>
          <a:lstStyle/>
          <a:p>
            <a:r>
              <a:rPr lang="en-US" smtClean="0"/>
              <a:t>Dr. Kenyéri Katalin: Törvénymódosítás, képzés, újrahasznosítás</a:t>
            </a:r>
            <a:endParaRPr lang="en-US" dirty="0"/>
          </a:p>
        </p:txBody>
      </p:sp>
    </p:spTree>
    <p:extLst>
      <p:ext uri="{BB962C8B-B14F-4D97-AF65-F5344CB8AC3E}">
        <p14:creationId xmlns:p14="http://schemas.microsoft.com/office/powerpoint/2010/main" xmlns="" val="7538893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922114"/>
          </a:xfrm>
        </p:spPr>
        <p:txBody>
          <a:bodyPr/>
          <a:lstStyle/>
          <a:p>
            <a:pPr algn="ctr"/>
            <a:r>
              <a:rPr lang="hu-HU" sz="2800" b="1" dirty="0" smtClean="0">
                <a:latin typeface="Times New Roman" pitchFamily="18" charset="0"/>
                <a:cs typeface="Times New Roman" pitchFamily="18" charset="0"/>
              </a:rPr>
              <a:t>A jogkövetkezmény meghatározása</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412776"/>
            <a:ext cx="8229600" cy="4713387"/>
          </a:xfrm>
        </p:spPr>
        <p:txBody>
          <a:bodyPr/>
          <a:lstStyle/>
          <a:p>
            <a:pPr marL="0" indent="0" algn="ctr">
              <a:buNone/>
            </a:pPr>
            <a:r>
              <a:rPr lang="hu-HU" sz="2400" dirty="0"/>
              <a:t>A kötelespéldány-szolgáltatás elmulasztása, vagy </a:t>
            </a:r>
            <a:endParaRPr lang="hu-HU" sz="2400" dirty="0" smtClean="0"/>
          </a:p>
          <a:p>
            <a:pPr marL="0" indent="0" algn="ctr">
              <a:buNone/>
            </a:pPr>
            <a:r>
              <a:rPr lang="hu-HU" sz="2400" dirty="0" smtClean="0"/>
              <a:t>nem </a:t>
            </a:r>
            <a:r>
              <a:rPr lang="hu-HU" sz="2400" dirty="0"/>
              <a:t>a jogszabálynak megfelelő teljesítése esetén </a:t>
            </a:r>
            <a:endParaRPr lang="hu-HU" sz="2400" dirty="0" smtClean="0"/>
          </a:p>
          <a:p>
            <a:pPr marL="0" indent="0" algn="ctr">
              <a:buNone/>
            </a:pPr>
            <a:r>
              <a:rPr lang="hu-HU" sz="2400" dirty="0" smtClean="0"/>
              <a:t>a </a:t>
            </a:r>
            <a:r>
              <a:rPr lang="hu-HU" sz="2400" dirty="0"/>
              <a:t>kötelespéldányra jogosult </a:t>
            </a:r>
            <a:endParaRPr lang="hu-HU" sz="2400" dirty="0" smtClean="0"/>
          </a:p>
          <a:p>
            <a:pPr marL="0" indent="0" algn="ctr">
              <a:buNone/>
            </a:pPr>
            <a:r>
              <a:rPr lang="hu-HU" sz="2400" b="1" dirty="0" smtClean="0"/>
              <a:t>beszerezheti </a:t>
            </a:r>
            <a:r>
              <a:rPr lang="hu-HU" sz="2400" b="1" dirty="0"/>
              <a:t>a kiadványt</a:t>
            </a:r>
            <a:r>
              <a:rPr lang="hu-HU" sz="2400" dirty="0"/>
              <a:t>, vagy </a:t>
            </a:r>
            <a:endParaRPr lang="hu-HU" sz="2400" dirty="0" smtClean="0"/>
          </a:p>
          <a:p>
            <a:pPr marL="0" indent="0" algn="ctr">
              <a:buNone/>
            </a:pPr>
            <a:r>
              <a:rPr lang="hu-HU" sz="2400" dirty="0" smtClean="0"/>
              <a:t>a </a:t>
            </a:r>
            <a:r>
              <a:rPr lang="hu-HU" sz="2400" dirty="0"/>
              <a:t>kiadványról </a:t>
            </a:r>
            <a:r>
              <a:rPr lang="hu-HU" sz="2400" b="1" dirty="0"/>
              <a:t>archiválás céljából, </a:t>
            </a:r>
            <a:endParaRPr lang="hu-HU" sz="2400" b="1" dirty="0" smtClean="0"/>
          </a:p>
          <a:p>
            <a:pPr marL="0" indent="0" algn="ctr">
              <a:buNone/>
            </a:pPr>
            <a:r>
              <a:rPr lang="hu-HU" sz="2400" dirty="0" smtClean="0"/>
              <a:t>a </a:t>
            </a:r>
            <a:r>
              <a:rPr lang="hu-HU" sz="2400" dirty="0"/>
              <a:t>szerzői jogról szóló törvény szabályainak megfelelően </a:t>
            </a:r>
            <a:r>
              <a:rPr lang="hu-HU" sz="2400" b="1" dirty="0"/>
              <a:t>másolatot készíthet</a:t>
            </a:r>
            <a:r>
              <a:rPr lang="hu-HU" sz="2400" dirty="0"/>
              <a:t>. </a:t>
            </a:r>
            <a:endParaRPr lang="hu-HU" sz="2400" dirty="0" smtClean="0"/>
          </a:p>
          <a:p>
            <a:pPr marL="0" indent="0" algn="ctr">
              <a:buNone/>
            </a:pPr>
            <a:r>
              <a:rPr lang="hu-HU" sz="2400" dirty="0" smtClean="0"/>
              <a:t>A </a:t>
            </a:r>
            <a:r>
              <a:rPr lang="hu-HU" sz="2400" dirty="0"/>
              <a:t>kötelespéldányra jogosult a kötelespéldány pótlásával kapcsolatosan felmerült </a:t>
            </a:r>
            <a:r>
              <a:rPr lang="hu-HU" sz="2400" b="1" dirty="0"/>
              <a:t>költségeit </a:t>
            </a:r>
            <a:endParaRPr lang="hu-HU" sz="2400" b="1" dirty="0" smtClean="0"/>
          </a:p>
          <a:p>
            <a:pPr marL="0" indent="0" algn="ctr">
              <a:buNone/>
            </a:pPr>
            <a:r>
              <a:rPr lang="hu-HU" sz="2400" b="1" dirty="0" smtClean="0"/>
              <a:t>a </a:t>
            </a:r>
            <a:r>
              <a:rPr lang="hu-HU" sz="2400" b="1" dirty="0"/>
              <a:t>kötelespéldány-szolgáltatás kötelezettjére terhelheti</a:t>
            </a:r>
            <a:r>
              <a:rPr lang="hu-HU" sz="2000" dirty="0"/>
              <a:t>.</a:t>
            </a:r>
            <a:endParaRPr lang="hu-HU" sz="2000" b="1" dirty="0" smtClean="0">
              <a:latin typeface="Times New Roman" pitchFamily="18" charset="0"/>
              <a:cs typeface="Times New Roman" pitchFamily="18" charset="0"/>
            </a:endParaRPr>
          </a:p>
        </p:txBody>
      </p:sp>
      <p:sp>
        <p:nvSpPr>
          <p:cNvPr id="2" name="Dia számának helye 1"/>
          <p:cNvSpPr>
            <a:spLocks noGrp="1"/>
          </p:cNvSpPr>
          <p:nvPr>
            <p:ph type="sldNum" sz="quarter" idx="12"/>
          </p:nvPr>
        </p:nvSpPr>
        <p:spPr/>
        <p:txBody>
          <a:bodyPr/>
          <a:lstStyle/>
          <a:p>
            <a:fld id="{A55361A3-9BA0-46D1-A746-C53AE44E4643}" type="slidenum">
              <a:rPr lang="en-US" smtClean="0"/>
              <a:pPr/>
              <a:t>6</a:t>
            </a:fld>
            <a:endParaRPr lang="en-US"/>
          </a:p>
        </p:txBody>
      </p:sp>
      <p:sp>
        <p:nvSpPr>
          <p:cNvPr id="3" name="Dátum helye 2"/>
          <p:cNvSpPr>
            <a:spLocks noGrp="1"/>
          </p:cNvSpPr>
          <p:nvPr>
            <p:ph type="dt" sz="half" idx="10"/>
          </p:nvPr>
        </p:nvSpPr>
        <p:spPr/>
        <p:txBody>
          <a:bodyPr/>
          <a:lstStyle/>
          <a:p>
            <a:fld id="{1FADE12B-2A41-4FE5-9C1E-1FC04D205662}" type="datetime1">
              <a:rPr lang="hu-HU" smtClean="0"/>
              <a:pPr/>
              <a:t>2015.11.11.</a:t>
            </a:fld>
            <a:endParaRPr lang="en-US" dirty="0"/>
          </a:p>
        </p:txBody>
      </p:sp>
      <p:sp>
        <p:nvSpPr>
          <p:cNvPr id="6" name="Élőláb helye 5"/>
          <p:cNvSpPr>
            <a:spLocks noGrp="1"/>
          </p:cNvSpPr>
          <p:nvPr>
            <p:ph type="ftr" sz="quarter" idx="11"/>
          </p:nvPr>
        </p:nvSpPr>
        <p:spPr>
          <a:xfrm>
            <a:off x="1907704" y="6245225"/>
            <a:ext cx="5760640"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3346626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1143000"/>
          </a:xfrm>
        </p:spPr>
        <p:txBody>
          <a:bodyPr/>
          <a:lstStyle/>
          <a:p>
            <a:pPr marL="0" indent="0" algn="ctr"/>
            <a:r>
              <a:rPr lang="hu-HU" sz="2800" b="1" dirty="0">
                <a:latin typeface="Times New Roman" pitchFamily="18" charset="0"/>
                <a:cs typeface="Times New Roman" pitchFamily="18" charset="0"/>
              </a:rPr>
              <a:t>A könyvtári dokumentumok c. fejezet beiktatása</a:t>
            </a:r>
          </a:p>
        </p:txBody>
      </p:sp>
      <p:sp>
        <p:nvSpPr>
          <p:cNvPr id="23555" name="Rectangle 3"/>
          <p:cNvSpPr>
            <a:spLocks noGrp="1" noChangeArrowheads="1"/>
          </p:cNvSpPr>
          <p:nvPr>
            <p:ph type="body" idx="1"/>
          </p:nvPr>
        </p:nvSpPr>
        <p:spPr/>
        <p:txBody>
          <a:bodyPr/>
          <a:lstStyle/>
          <a:p>
            <a:pPr marL="0" indent="0" algn="just">
              <a:buNone/>
            </a:pPr>
            <a:r>
              <a:rPr lang="hu-HU" sz="2000" dirty="0"/>
              <a:t>60/A. § (1) A könyvtár nyilvántartja az általa beszerzett könyvtári dokumentumokat, a miniszter (3) bekezdésnek megfelelően kiadott rendeletében meghatározott módon és tartalommal. A nyilvántartásba vett könyvtári dokumentumok képezik a könyvtár állományát.</a:t>
            </a:r>
          </a:p>
          <a:p>
            <a:pPr marL="0" indent="0" algn="just">
              <a:buNone/>
            </a:pPr>
            <a:r>
              <a:rPr lang="hu-HU" sz="2000" dirty="0"/>
              <a:t>  </a:t>
            </a:r>
          </a:p>
          <a:p>
            <a:pPr marL="0" indent="0" algn="just">
              <a:buNone/>
            </a:pPr>
            <a:r>
              <a:rPr lang="hu-HU" sz="2000" dirty="0"/>
              <a:t>(2) A könyvtári dokumentumok adatait </a:t>
            </a:r>
            <a:r>
              <a:rPr lang="hu-HU" sz="2000" b="1" dirty="0"/>
              <a:t>elsősorban elektronikusan </a:t>
            </a:r>
            <a:r>
              <a:rPr lang="hu-HU" sz="2000" dirty="0"/>
              <a:t>vezetett nyilvántartásban kell rögzíteni. Elektronikus nyilvántartási rendszer hiányában a könyvtár a könyvtári dokumentumokról nyomtatott nyilvántartást vezethet. </a:t>
            </a:r>
          </a:p>
          <a:p>
            <a:pPr marL="0" indent="0" algn="just">
              <a:buNone/>
            </a:pPr>
            <a:endParaRPr lang="hu-HU" sz="2000" b="1" dirty="0" smtClean="0">
              <a:latin typeface="Times New Roman" pitchFamily="18" charset="0"/>
              <a:cs typeface="Times New Roman" pitchFamily="18" charset="0"/>
            </a:endParaRPr>
          </a:p>
        </p:txBody>
      </p:sp>
      <p:sp>
        <p:nvSpPr>
          <p:cNvPr id="2" name="Dia számának helye 1"/>
          <p:cNvSpPr>
            <a:spLocks noGrp="1"/>
          </p:cNvSpPr>
          <p:nvPr>
            <p:ph type="sldNum" sz="quarter" idx="12"/>
          </p:nvPr>
        </p:nvSpPr>
        <p:spPr/>
        <p:txBody>
          <a:bodyPr/>
          <a:lstStyle/>
          <a:p>
            <a:fld id="{A55361A3-9BA0-46D1-A746-C53AE44E4643}" type="slidenum">
              <a:rPr lang="en-US" smtClean="0"/>
              <a:pPr/>
              <a:t>7</a:t>
            </a:fld>
            <a:endParaRPr lang="en-US"/>
          </a:p>
        </p:txBody>
      </p:sp>
      <p:sp>
        <p:nvSpPr>
          <p:cNvPr id="3" name="Dátum helye 2"/>
          <p:cNvSpPr>
            <a:spLocks noGrp="1"/>
          </p:cNvSpPr>
          <p:nvPr>
            <p:ph type="dt" sz="half" idx="10"/>
          </p:nvPr>
        </p:nvSpPr>
        <p:spPr/>
        <p:txBody>
          <a:bodyPr/>
          <a:lstStyle/>
          <a:p>
            <a:fld id="{1B51F13E-C271-400D-AFCF-C8365A0650A0}" type="datetime1">
              <a:rPr lang="hu-HU" smtClean="0"/>
              <a:pPr/>
              <a:t>2015.11.11.</a:t>
            </a:fld>
            <a:endParaRPr lang="en-US" dirty="0"/>
          </a:p>
        </p:txBody>
      </p:sp>
      <p:sp>
        <p:nvSpPr>
          <p:cNvPr id="6" name="Élőláb helye 5"/>
          <p:cNvSpPr>
            <a:spLocks noGrp="1"/>
          </p:cNvSpPr>
          <p:nvPr>
            <p:ph type="ftr" sz="quarter" idx="11"/>
          </p:nvPr>
        </p:nvSpPr>
        <p:spPr>
          <a:xfrm>
            <a:off x="1907704" y="6245225"/>
            <a:ext cx="5904656"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1748815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850106"/>
          </a:xfrm>
        </p:spPr>
        <p:txBody>
          <a:bodyPr/>
          <a:lstStyle/>
          <a:p>
            <a:pPr marL="0" indent="0" algn="ctr"/>
            <a:r>
              <a:rPr lang="hu-HU" sz="2800" b="1" dirty="0">
                <a:latin typeface="Times New Roman" pitchFamily="18" charset="0"/>
                <a:cs typeface="Times New Roman" pitchFamily="18" charset="0"/>
              </a:rPr>
              <a:t>A könyvtári dokumentumok c. fejezet </a:t>
            </a:r>
            <a:r>
              <a:rPr lang="hu-HU" sz="2800" b="1" dirty="0" smtClean="0">
                <a:latin typeface="Times New Roman" pitchFamily="18" charset="0"/>
                <a:cs typeface="Times New Roman" pitchFamily="18" charset="0"/>
              </a:rPr>
              <a:t>szabályai</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179512" y="1412776"/>
            <a:ext cx="8784976" cy="4713387"/>
          </a:xfrm>
        </p:spPr>
        <p:txBody>
          <a:bodyPr/>
          <a:lstStyle/>
          <a:p>
            <a:pPr marL="0" indent="0" algn="just">
              <a:buNone/>
            </a:pPr>
            <a:r>
              <a:rPr lang="hu-HU" sz="2000" dirty="0"/>
              <a:t>60/A. </a:t>
            </a:r>
            <a:r>
              <a:rPr lang="hu-HU" sz="2000" dirty="0" smtClean="0"/>
              <a:t>§</a:t>
            </a:r>
            <a:r>
              <a:rPr lang="hu-HU" sz="2000" dirty="0"/>
              <a:t> (3) A könyvtári dokumentumok nyilvántartásának tartalmát, a nyilvántartás vezetésére vonatkozó szabályokat, a könyvtári dokumentumok selejtezésének, továbbá az állományból való kivezetésének szabályait a miniszter rendeletben állapítja meg. A könyvtár által nyilvántartott dokumentum csak e törvényben és a miniszter rendeletében meghatározott esetekben és módon vezethető ki az állományból.  </a:t>
            </a:r>
            <a:endParaRPr lang="hu-HU" sz="2000" dirty="0" smtClean="0"/>
          </a:p>
          <a:p>
            <a:pPr marL="0" indent="0" algn="just">
              <a:buNone/>
            </a:pPr>
            <a:endParaRPr lang="hu-HU" sz="2000" dirty="0"/>
          </a:p>
          <a:p>
            <a:pPr marL="0" indent="0" algn="just">
              <a:buNone/>
            </a:pPr>
            <a:r>
              <a:rPr lang="hu-HU" sz="2000" dirty="0" smtClean="0"/>
              <a:t>(</a:t>
            </a:r>
            <a:r>
              <a:rPr lang="hu-HU" sz="2000" dirty="0"/>
              <a:t>4) A könyvtár gondoskodik a könyvtári dokumentumok feltárásáról, rendelkezésre bocsátásáról és az archiválásra vonatkozó szabályok figyelembevételével történő megőrzéséről</a:t>
            </a:r>
            <a:r>
              <a:rPr lang="hu-HU" sz="2000" dirty="0" smtClean="0"/>
              <a:t>.</a:t>
            </a:r>
          </a:p>
          <a:p>
            <a:pPr marL="0" indent="0" algn="just">
              <a:buNone/>
            </a:pPr>
            <a:endParaRPr lang="hu-HU" sz="2000" dirty="0"/>
          </a:p>
          <a:p>
            <a:pPr marL="0" indent="0" algn="just">
              <a:buNone/>
            </a:pPr>
            <a:r>
              <a:rPr lang="hu-HU" sz="2000" dirty="0" smtClean="0"/>
              <a:t>(</a:t>
            </a:r>
            <a:r>
              <a:rPr lang="hu-HU" sz="2000" dirty="0"/>
              <a:t>5) A könyvtári állomány ellenőrzésének szabályait a miniszter rendeletben határozza meg.</a:t>
            </a:r>
          </a:p>
        </p:txBody>
      </p:sp>
      <p:sp>
        <p:nvSpPr>
          <p:cNvPr id="2" name="Dia számának helye 1"/>
          <p:cNvSpPr>
            <a:spLocks noGrp="1"/>
          </p:cNvSpPr>
          <p:nvPr>
            <p:ph type="sldNum" sz="quarter" idx="12"/>
          </p:nvPr>
        </p:nvSpPr>
        <p:spPr/>
        <p:txBody>
          <a:bodyPr/>
          <a:lstStyle/>
          <a:p>
            <a:fld id="{A55361A3-9BA0-46D1-A746-C53AE44E4643}" type="slidenum">
              <a:rPr lang="en-US" smtClean="0"/>
              <a:pPr/>
              <a:t>8</a:t>
            </a:fld>
            <a:endParaRPr lang="en-US"/>
          </a:p>
        </p:txBody>
      </p:sp>
      <p:sp>
        <p:nvSpPr>
          <p:cNvPr id="3" name="Dátum helye 2"/>
          <p:cNvSpPr>
            <a:spLocks noGrp="1"/>
          </p:cNvSpPr>
          <p:nvPr>
            <p:ph type="dt" sz="half" idx="10"/>
          </p:nvPr>
        </p:nvSpPr>
        <p:spPr/>
        <p:txBody>
          <a:bodyPr/>
          <a:lstStyle/>
          <a:p>
            <a:fld id="{AF1A9484-6C41-40D8-9287-EC89362EA1A3}" type="datetime1">
              <a:rPr lang="hu-HU" smtClean="0"/>
              <a:pPr/>
              <a:t>2015.11.11.</a:t>
            </a:fld>
            <a:endParaRPr lang="en-US" dirty="0"/>
          </a:p>
        </p:txBody>
      </p:sp>
      <p:sp>
        <p:nvSpPr>
          <p:cNvPr id="6" name="Élőláb helye 5"/>
          <p:cNvSpPr>
            <a:spLocks noGrp="1"/>
          </p:cNvSpPr>
          <p:nvPr>
            <p:ph type="ftr" sz="quarter" idx="11"/>
          </p:nvPr>
        </p:nvSpPr>
        <p:spPr>
          <a:xfrm>
            <a:off x="1907704" y="6245225"/>
            <a:ext cx="5976664"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9816921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274638"/>
            <a:ext cx="9144000" cy="778098"/>
          </a:xfrm>
        </p:spPr>
        <p:txBody>
          <a:bodyPr/>
          <a:lstStyle/>
          <a:p>
            <a:pPr marL="0" indent="0" algn="ctr"/>
            <a:r>
              <a:rPr lang="hu-HU" sz="2800" b="1" dirty="0">
                <a:latin typeface="Times New Roman" pitchFamily="18" charset="0"/>
                <a:cs typeface="Times New Roman" pitchFamily="18" charset="0"/>
              </a:rPr>
              <a:t>A könyvtári dokumentumok c. fejezet </a:t>
            </a:r>
            <a:r>
              <a:rPr lang="hu-HU" sz="2800" b="1" dirty="0" smtClean="0">
                <a:latin typeface="Times New Roman" pitchFamily="18" charset="0"/>
                <a:cs typeface="Times New Roman" pitchFamily="18" charset="0"/>
              </a:rPr>
              <a:t>szabályai</a:t>
            </a:r>
            <a:endParaRPr lang="hu-HU" sz="2800" b="1" dirty="0">
              <a:latin typeface="Times New Roman" pitchFamily="18" charset="0"/>
              <a:cs typeface="Times New Roman" pitchFamily="18" charset="0"/>
            </a:endParaRPr>
          </a:p>
        </p:txBody>
      </p:sp>
      <p:sp>
        <p:nvSpPr>
          <p:cNvPr id="23555" name="Rectangle 3"/>
          <p:cNvSpPr>
            <a:spLocks noGrp="1" noChangeArrowheads="1"/>
          </p:cNvSpPr>
          <p:nvPr>
            <p:ph type="body" idx="1"/>
          </p:nvPr>
        </p:nvSpPr>
        <p:spPr>
          <a:xfrm>
            <a:off x="457200" y="1268760"/>
            <a:ext cx="8229600" cy="4857403"/>
          </a:xfrm>
        </p:spPr>
        <p:txBody>
          <a:bodyPr/>
          <a:lstStyle/>
          <a:p>
            <a:pPr marL="0" indent="0" algn="just">
              <a:buNone/>
            </a:pPr>
            <a:r>
              <a:rPr lang="hu-HU" sz="2000" dirty="0"/>
              <a:t>60/B. §  (1) A könyvtár gyűjtőkörét, a gyűjtemény fejlesztésének, megőrzésének, a könyvtári dokumentumok archiválásának szempontjait a könyvtár fenntartója által jóváhagyott </a:t>
            </a:r>
            <a:r>
              <a:rPr lang="hu-HU" sz="2000" b="1" dirty="0"/>
              <a:t>gyűjtőköri szabályzatban </a:t>
            </a:r>
            <a:r>
              <a:rPr lang="hu-HU" sz="2000" dirty="0"/>
              <a:t>kell meghatározni. A gyűjtőköri szabályzatot a könyvtár nyilvánosságra hozza.</a:t>
            </a:r>
          </a:p>
          <a:p>
            <a:pPr marL="0" indent="0" algn="just">
              <a:buNone/>
            </a:pPr>
            <a:r>
              <a:rPr lang="hu-HU" sz="2000" dirty="0" smtClean="0"/>
              <a:t>(</a:t>
            </a:r>
            <a:r>
              <a:rPr lang="hu-HU" sz="2000" dirty="0"/>
              <a:t>2) </a:t>
            </a:r>
            <a:r>
              <a:rPr lang="hu-HU" sz="2000" b="1" dirty="0"/>
              <a:t>A könyvtár az állományába tartozó muzeális könyvtári dokumentumokat archiválja.</a:t>
            </a:r>
          </a:p>
          <a:p>
            <a:pPr marL="0" indent="0" algn="just">
              <a:buNone/>
            </a:pPr>
            <a:r>
              <a:rPr lang="hu-HU" sz="2000" dirty="0"/>
              <a:t> (3) Archivált könyvtári dokumentum nem vezethető ki az állományból, kivéve, ha </a:t>
            </a:r>
          </a:p>
          <a:p>
            <a:pPr marL="0" indent="0" algn="just">
              <a:buNone/>
            </a:pPr>
            <a:r>
              <a:rPr lang="hu-HU" sz="2000" i="1" dirty="0"/>
              <a:t>a)</a:t>
            </a:r>
            <a:r>
              <a:rPr lang="hu-HU" sz="2000" dirty="0"/>
              <a:t> azt a könyvtár más könyvtárnak archiválási célból, megállapodás alapján átadja, vagy </a:t>
            </a:r>
          </a:p>
          <a:p>
            <a:pPr marL="0" indent="0" algn="just">
              <a:buNone/>
            </a:pPr>
            <a:r>
              <a:rPr lang="hu-HU" sz="2000" i="1" dirty="0"/>
              <a:t>b)</a:t>
            </a:r>
            <a:r>
              <a:rPr lang="hu-HU" sz="2000" dirty="0"/>
              <a:t> az archivált könyvtári dokumentum használhatatlanságát vagy megsemmisülését előidéző elháríthatatlan ok (vis maior) következett be.</a:t>
            </a:r>
          </a:p>
          <a:p>
            <a:pPr marL="0" indent="0" algn="just">
              <a:buNone/>
            </a:pPr>
            <a:endParaRPr lang="hu-HU" sz="2000" dirty="0"/>
          </a:p>
          <a:p>
            <a:pPr marL="0" indent="0" algn="just">
              <a:buNone/>
            </a:pPr>
            <a:endParaRPr lang="hu-HU" sz="2000" dirty="0"/>
          </a:p>
        </p:txBody>
      </p:sp>
      <p:sp>
        <p:nvSpPr>
          <p:cNvPr id="2" name="Dia számának helye 1"/>
          <p:cNvSpPr>
            <a:spLocks noGrp="1"/>
          </p:cNvSpPr>
          <p:nvPr>
            <p:ph type="sldNum" sz="quarter" idx="12"/>
          </p:nvPr>
        </p:nvSpPr>
        <p:spPr/>
        <p:txBody>
          <a:bodyPr/>
          <a:lstStyle/>
          <a:p>
            <a:fld id="{A55361A3-9BA0-46D1-A746-C53AE44E4643}" type="slidenum">
              <a:rPr lang="en-US" smtClean="0"/>
              <a:pPr/>
              <a:t>9</a:t>
            </a:fld>
            <a:endParaRPr lang="en-US"/>
          </a:p>
        </p:txBody>
      </p:sp>
      <p:sp>
        <p:nvSpPr>
          <p:cNvPr id="3" name="Dátum helye 2"/>
          <p:cNvSpPr>
            <a:spLocks noGrp="1"/>
          </p:cNvSpPr>
          <p:nvPr>
            <p:ph type="dt" sz="half" idx="10"/>
          </p:nvPr>
        </p:nvSpPr>
        <p:spPr/>
        <p:txBody>
          <a:bodyPr/>
          <a:lstStyle/>
          <a:p>
            <a:fld id="{1204570E-F4FF-4048-904A-784F506DB364}" type="datetime1">
              <a:rPr lang="hu-HU" smtClean="0"/>
              <a:pPr/>
              <a:t>2015.11.11.</a:t>
            </a:fld>
            <a:endParaRPr lang="en-US" dirty="0"/>
          </a:p>
        </p:txBody>
      </p:sp>
      <p:sp>
        <p:nvSpPr>
          <p:cNvPr id="6" name="Élőláb helye 5"/>
          <p:cNvSpPr>
            <a:spLocks noGrp="1"/>
          </p:cNvSpPr>
          <p:nvPr>
            <p:ph type="ftr" sz="quarter" idx="11"/>
          </p:nvPr>
        </p:nvSpPr>
        <p:spPr>
          <a:xfrm>
            <a:off x="1907704" y="6245225"/>
            <a:ext cx="5760640" cy="476250"/>
          </a:xfrm>
        </p:spPr>
        <p:txBody>
          <a:bodyPr/>
          <a:lstStyle/>
          <a:p>
            <a:r>
              <a:rPr lang="en-US" dirty="0" smtClean="0"/>
              <a:t>Dr. Kenyéri Katalin: </a:t>
            </a:r>
            <a:r>
              <a:rPr lang="en-US" dirty="0" err="1" smtClean="0"/>
              <a:t>Törvénymódosítás</a:t>
            </a:r>
            <a:r>
              <a:rPr lang="en-US" dirty="0" smtClean="0"/>
              <a:t>, </a:t>
            </a:r>
            <a:r>
              <a:rPr lang="en-US" dirty="0" err="1" smtClean="0"/>
              <a:t>képzés</a:t>
            </a:r>
            <a:r>
              <a:rPr lang="en-US" dirty="0" smtClean="0"/>
              <a:t>, </a:t>
            </a:r>
            <a:r>
              <a:rPr lang="en-US" dirty="0" err="1" smtClean="0"/>
              <a:t>újrahasznosítás</a:t>
            </a:r>
            <a:endParaRPr lang="en-US" dirty="0"/>
          </a:p>
        </p:txBody>
      </p:sp>
    </p:spTree>
    <p:extLst>
      <p:ext uri="{BB962C8B-B14F-4D97-AF65-F5344CB8AC3E}">
        <p14:creationId xmlns:p14="http://schemas.microsoft.com/office/powerpoint/2010/main" xmlns="" val="1675831253"/>
      </p:ext>
    </p:extLst>
  </p:cSld>
  <p:clrMapOvr>
    <a:masterClrMapping/>
  </p:clrMapOvr>
  <p:timing>
    <p:tnLst>
      <p:par>
        <p:cTn id="1" dur="indefinite" restart="never" nodeType="tmRoot"/>
      </p:par>
    </p:tnLst>
  </p:timing>
</p:sld>
</file>

<file path=ppt/theme/theme1.xml><?xml version="1.0" encoding="utf-8"?>
<a:theme xmlns:a="http://schemas.openxmlformats.org/drawingml/2006/main" name="ind_0445_slide (1)">
  <a:themeElements>
    <a:clrScheme name="Office-téma 1">
      <a:dk1>
        <a:srgbClr val="000000"/>
      </a:dk1>
      <a:lt1>
        <a:srgbClr val="C6DF4A"/>
      </a:lt1>
      <a:dk2>
        <a:srgbClr val="000000"/>
      </a:dk2>
      <a:lt2>
        <a:srgbClr val="B2B2B2"/>
      </a:lt2>
      <a:accent1>
        <a:srgbClr val="D2FF05"/>
      </a:accent1>
      <a:accent2>
        <a:srgbClr val="A2C30E"/>
      </a:accent2>
      <a:accent3>
        <a:srgbClr val="DFECB1"/>
      </a:accent3>
      <a:accent4>
        <a:srgbClr val="000000"/>
      </a:accent4>
      <a:accent5>
        <a:srgbClr val="E5FFAA"/>
      </a:accent5>
      <a:accent6>
        <a:srgbClr val="92B00C"/>
      </a:accent6>
      <a:hlink>
        <a:srgbClr val="616B2E"/>
      </a:hlink>
      <a:folHlink>
        <a:srgbClr val="586B00"/>
      </a:folHlink>
    </a:clrScheme>
    <a:fontScheme name="Office-tém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éma 1">
        <a:dk1>
          <a:srgbClr val="000000"/>
        </a:dk1>
        <a:lt1>
          <a:srgbClr val="C6DF4A"/>
        </a:lt1>
        <a:dk2>
          <a:srgbClr val="000000"/>
        </a:dk2>
        <a:lt2>
          <a:srgbClr val="B2B2B2"/>
        </a:lt2>
        <a:accent1>
          <a:srgbClr val="D2FF05"/>
        </a:accent1>
        <a:accent2>
          <a:srgbClr val="A2C30E"/>
        </a:accent2>
        <a:accent3>
          <a:srgbClr val="DFECB1"/>
        </a:accent3>
        <a:accent4>
          <a:srgbClr val="000000"/>
        </a:accent4>
        <a:accent5>
          <a:srgbClr val="E5FFAA"/>
        </a:accent5>
        <a:accent6>
          <a:srgbClr val="92B00C"/>
        </a:accent6>
        <a:hlink>
          <a:srgbClr val="616B2E"/>
        </a:hlink>
        <a:folHlink>
          <a:srgbClr val="586B00"/>
        </a:folHlink>
      </a:clrScheme>
      <a:clrMap bg1="lt1" tx1="dk1" bg2="lt2" tx2="dk2" accent1="accent1" accent2="accent2" accent3="accent3" accent4="accent4" accent5="accent5" accent6="accent6" hlink="hlink" folHlink="folHlink"/>
    </a:extraClrScheme>
    <a:extraClrScheme>
      <a:clrScheme name="Office-téma 2">
        <a:dk1>
          <a:srgbClr val="000000"/>
        </a:dk1>
        <a:lt1>
          <a:srgbClr val="C6DF4A"/>
        </a:lt1>
        <a:dk2>
          <a:srgbClr val="000000"/>
        </a:dk2>
        <a:lt2>
          <a:srgbClr val="B2B2B2"/>
        </a:lt2>
        <a:accent1>
          <a:srgbClr val="84FF05"/>
        </a:accent1>
        <a:accent2>
          <a:srgbClr val="FFF605"/>
        </a:accent2>
        <a:accent3>
          <a:srgbClr val="DFECB1"/>
        </a:accent3>
        <a:accent4>
          <a:srgbClr val="000000"/>
        </a:accent4>
        <a:accent5>
          <a:srgbClr val="C2FFAA"/>
        </a:accent5>
        <a:accent6>
          <a:srgbClr val="E7DF04"/>
        </a:accent6>
        <a:hlink>
          <a:srgbClr val="387500"/>
        </a:hlink>
        <a:folHlink>
          <a:srgbClr val="2F5C0A"/>
        </a:folHlink>
      </a:clrScheme>
      <a:clrMap bg1="lt1" tx1="dk1" bg2="lt2" tx2="dk2" accent1="accent1" accent2="accent2" accent3="accent3" accent4="accent4" accent5="accent5" accent6="accent6" hlink="hlink" folHlink="folHlink"/>
    </a:extraClrScheme>
    <a:extraClrScheme>
      <a:clrScheme name="Office-téma 3">
        <a:dk1>
          <a:srgbClr val="000000"/>
        </a:dk1>
        <a:lt1>
          <a:srgbClr val="C6DF4A"/>
        </a:lt1>
        <a:dk2>
          <a:srgbClr val="000000"/>
        </a:dk2>
        <a:lt2>
          <a:srgbClr val="B2B2B2"/>
        </a:lt2>
        <a:accent1>
          <a:srgbClr val="D4FF05"/>
        </a:accent1>
        <a:accent2>
          <a:srgbClr val="8305FF"/>
        </a:accent2>
        <a:accent3>
          <a:srgbClr val="DFECB1"/>
        </a:accent3>
        <a:accent4>
          <a:srgbClr val="000000"/>
        </a:accent4>
        <a:accent5>
          <a:srgbClr val="E6FFAA"/>
        </a:accent5>
        <a:accent6>
          <a:srgbClr val="7604E7"/>
        </a:accent6>
        <a:hlink>
          <a:srgbClr val="80001B"/>
        </a:hlink>
        <a:folHlink>
          <a:srgbClr val="37006B"/>
        </a:folHlink>
      </a:clrScheme>
      <a:clrMap bg1="lt1" tx1="dk1" bg2="lt2" tx2="dk2" accent1="accent1" accent2="accent2" accent3="accent3" accent4="accent4" accent5="accent5" accent6="accent6" hlink="hlink" folHlink="folHlink"/>
    </a:extraClrScheme>
    <a:extraClrScheme>
      <a:clrScheme name="Office-téma 4">
        <a:dk1>
          <a:srgbClr val="000000"/>
        </a:dk1>
        <a:lt1>
          <a:srgbClr val="C6DF4A"/>
        </a:lt1>
        <a:dk2>
          <a:srgbClr val="000000"/>
        </a:dk2>
        <a:lt2>
          <a:srgbClr val="B2B2B2"/>
        </a:lt2>
        <a:accent1>
          <a:srgbClr val="FF9505"/>
        </a:accent1>
        <a:accent2>
          <a:srgbClr val="057FFF"/>
        </a:accent2>
        <a:accent3>
          <a:srgbClr val="DFECB1"/>
        </a:accent3>
        <a:accent4>
          <a:srgbClr val="000000"/>
        </a:accent4>
        <a:accent5>
          <a:srgbClr val="FFC8AA"/>
        </a:accent5>
        <a:accent6>
          <a:srgbClr val="0472E7"/>
        </a:accent6>
        <a:hlink>
          <a:srgbClr val="6B006B"/>
        </a:hlink>
        <a:folHlink>
          <a:srgbClr val="6B8000"/>
        </a:folHlink>
      </a:clrScheme>
      <a:clrMap bg1="lt1" tx1="dk1" bg2="lt2" tx2="dk2" accent1="accent1" accent2="accent2" accent3="accent3" accent4="accent4" accent5="accent5" accent6="accent6" hlink="hlink" folHlink="folHlink"/>
    </a:extraClrScheme>
    <a:extraClrScheme>
      <a:clrScheme name="Office-téma 5">
        <a:dk1>
          <a:srgbClr val="000000"/>
        </a:dk1>
        <a:lt1>
          <a:srgbClr val="FFFFFF"/>
        </a:lt1>
        <a:dk2>
          <a:srgbClr val="000000"/>
        </a:dk2>
        <a:lt2>
          <a:srgbClr val="B2B2B2"/>
        </a:lt2>
        <a:accent1>
          <a:srgbClr val="D2FF05"/>
        </a:accent1>
        <a:accent2>
          <a:srgbClr val="A2C30E"/>
        </a:accent2>
        <a:accent3>
          <a:srgbClr val="FFFFFF"/>
        </a:accent3>
        <a:accent4>
          <a:srgbClr val="000000"/>
        </a:accent4>
        <a:accent5>
          <a:srgbClr val="E5FFAA"/>
        </a:accent5>
        <a:accent6>
          <a:srgbClr val="92B00C"/>
        </a:accent6>
        <a:hlink>
          <a:srgbClr val="616B2E"/>
        </a:hlink>
        <a:folHlink>
          <a:srgbClr val="586B00"/>
        </a:folHlink>
      </a:clrScheme>
      <a:clrMap bg1="lt1" tx1="dk1" bg2="lt2" tx2="dk2" accent1="accent1" accent2="accent2" accent3="accent3" accent4="accent4" accent5="accent5" accent6="accent6" hlink="hlink" folHlink="folHlink"/>
    </a:extraClrScheme>
    <a:extraClrScheme>
      <a:clrScheme name="Office-téma 6">
        <a:dk1>
          <a:srgbClr val="000000"/>
        </a:dk1>
        <a:lt1>
          <a:srgbClr val="FFFFFF"/>
        </a:lt1>
        <a:dk2>
          <a:srgbClr val="000000"/>
        </a:dk2>
        <a:lt2>
          <a:srgbClr val="B2B2B2"/>
        </a:lt2>
        <a:accent1>
          <a:srgbClr val="84FF05"/>
        </a:accent1>
        <a:accent2>
          <a:srgbClr val="FFF605"/>
        </a:accent2>
        <a:accent3>
          <a:srgbClr val="FFFFFF"/>
        </a:accent3>
        <a:accent4>
          <a:srgbClr val="000000"/>
        </a:accent4>
        <a:accent5>
          <a:srgbClr val="C2FFAA"/>
        </a:accent5>
        <a:accent6>
          <a:srgbClr val="E7DF04"/>
        </a:accent6>
        <a:hlink>
          <a:srgbClr val="387500"/>
        </a:hlink>
        <a:folHlink>
          <a:srgbClr val="2F5C0A"/>
        </a:folHlink>
      </a:clrScheme>
      <a:clrMap bg1="lt1" tx1="dk1" bg2="lt2" tx2="dk2" accent1="accent1" accent2="accent2" accent3="accent3" accent4="accent4" accent5="accent5" accent6="accent6" hlink="hlink" folHlink="folHlink"/>
    </a:extraClrScheme>
    <a:extraClrScheme>
      <a:clrScheme name="Office-téma 7">
        <a:dk1>
          <a:srgbClr val="000000"/>
        </a:dk1>
        <a:lt1>
          <a:srgbClr val="FFFFFF"/>
        </a:lt1>
        <a:dk2>
          <a:srgbClr val="000000"/>
        </a:dk2>
        <a:lt2>
          <a:srgbClr val="B2B2B2"/>
        </a:lt2>
        <a:accent1>
          <a:srgbClr val="D4FF05"/>
        </a:accent1>
        <a:accent2>
          <a:srgbClr val="8305FF"/>
        </a:accent2>
        <a:accent3>
          <a:srgbClr val="FFFFFF"/>
        </a:accent3>
        <a:accent4>
          <a:srgbClr val="000000"/>
        </a:accent4>
        <a:accent5>
          <a:srgbClr val="E6FFAA"/>
        </a:accent5>
        <a:accent6>
          <a:srgbClr val="7604E7"/>
        </a:accent6>
        <a:hlink>
          <a:srgbClr val="80001B"/>
        </a:hlink>
        <a:folHlink>
          <a:srgbClr val="37006B"/>
        </a:folHlink>
      </a:clrScheme>
      <a:clrMap bg1="lt1" tx1="dk1" bg2="lt2" tx2="dk2" accent1="accent1" accent2="accent2" accent3="accent3" accent4="accent4" accent5="accent5" accent6="accent6" hlink="hlink" folHlink="folHlink"/>
    </a:extraClrScheme>
    <a:extraClrScheme>
      <a:clrScheme name="Office-téma 8">
        <a:dk1>
          <a:srgbClr val="000000"/>
        </a:dk1>
        <a:lt1>
          <a:srgbClr val="FFFFFF"/>
        </a:lt1>
        <a:dk2>
          <a:srgbClr val="000000"/>
        </a:dk2>
        <a:lt2>
          <a:srgbClr val="B2B2B2"/>
        </a:lt2>
        <a:accent1>
          <a:srgbClr val="FF9505"/>
        </a:accent1>
        <a:accent2>
          <a:srgbClr val="057FFF"/>
        </a:accent2>
        <a:accent3>
          <a:srgbClr val="FFFFFF"/>
        </a:accent3>
        <a:accent4>
          <a:srgbClr val="000000"/>
        </a:accent4>
        <a:accent5>
          <a:srgbClr val="FFC8AA"/>
        </a:accent5>
        <a:accent6>
          <a:srgbClr val="0472E7"/>
        </a:accent6>
        <a:hlink>
          <a:srgbClr val="6B006B"/>
        </a:hlink>
        <a:folHlink>
          <a:srgbClr val="6B8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ind_0445_slide (1)</Template>
  <TotalTime>380</TotalTime>
  <Words>1417</Words>
  <Application>Microsoft Office PowerPoint</Application>
  <PresentationFormat>Diavetítés a képernyőre (4:3 oldalarány)</PresentationFormat>
  <Paragraphs>192</Paragraphs>
  <Slides>20</Slides>
  <Notes>0</Notes>
  <HiddenSlides>0</HiddenSlides>
  <MMClips>0</MMClips>
  <ScaleCrop>false</ScaleCrop>
  <HeadingPairs>
    <vt:vector size="4" baseType="variant">
      <vt:variant>
        <vt:lpstr>Téma</vt:lpstr>
      </vt:variant>
      <vt:variant>
        <vt:i4>1</vt:i4>
      </vt:variant>
      <vt:variant>
        <vt:lpstr>Diacímek</vt:lpstr>
      </vt:variant>
      <vt:variant>
        <vt:i4>20</vt:i4>
      </vt:variant>
    </vt:vector>
  </HeadingPairs>
  <TitlesOfParts>
    <vt:vector size="21" baseType="lpstr">
      <vt:lpstr>ind_0445_slide (1)</vt:lpstr>
      <vt:lpstr>Jogszabályi változások KSZR Műhelynapok Zalaegerszeg, 2015. november 11. </vt:lpstr>
      <vt:lpstr>A muzeális intézményekről, a nyilvános könyvtári ellátásról és a közművelődésről szóló 1997. évi CXL. törvény módosítása</vt:lpstr>
      <vt:lpstr>A muzeális intézményekről, a nyilvános könyvtári ellátásról és a közművelődésről szóló 1997. évi CXL. törvény módosításának tartalma</vt:lpstr>
      <vt:lpstr>A törvény módosításának tartalma</vt:lpstr>
      <vt:lpstr>A kötelespéldány rendelet tartalmának meghatározása</vt:lpstr>
      <vt:lpstr>A jogkövetkezmény meghatározása</vt:lpstr>
      <vt:lpstr>A könyvtári dokumentumok c. fejezet beiktatása</vt:lpstr>
      <vt:lpstr>A könyvtári dokumentumok c. fejezet szabályai</vt:lpstr>
      <vt:lpstr>A könyvtári dokumentumok c. fejezet szabályai</vt:lpstr>
      <vt:lpstr>A könyvtári dokumentumok c. fejezet szabályai</vt:lpstr>
      <vt:lpstr>Nemzeti könyvtári feladatok kiegészítése</vt:lpstr>
      <vt:lpstr>Új fogalmak bevezetése</vt:lpstr>
      <vt:lpstr>Új fogalmak bevezetése</vt:lpstr>
      <vt:lpstr>Egyéb módosítások</vt:lpstr>
      <vt:lpstr>Képzés</vt:lpstr>
      <vt:lpstr>Kulturális közadatok újrahasznosítása</vt:lpstr>
      <vt:lpstr> 2012. évi LXIII. törvény a közadatok újrahasznosításáról </vt:lpstr>
      <vt:lpstr> 2012. évi LXIII. törvény a közadatok újrahasznosításáról </vt:lpstr>
      <vt:lpstr> 2012. évi LXIII. törvény a közadatok újrahasznosításáról </vt:lpstr>
      <vt:lpstr> 2012. évi LXIII. törvény a közadatok újrahasznosításáról </vt:lpstr>
    </vt:vector>
  </TitlesOfParts>
  <Company>KD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Kenyéri Katalin Dr.</dc:creator>
  <cp:lastModifiedBy>KSZR-DFMVK</cp:lastModifiedBy>
  <cp:revision>93</cp:revision>
  <cp:lastPrinted>2015-11-04T11:42:47Z</cp:lastPrinted>
  <dcterms:created xsi:type="dcterms:W3CDTF">2015-11-04T09:59:07Z</dcterms:created>
  <dcterms:modified xsi:type="dcterms:W3CDTF">2015-11-11T14:22:38Z</dcterms:modified>
</cp:coreProperties>
</file>